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3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6" r:id="rId2"/>
    <p:sldId id="285" r:id="rId3"/>
    <p:sldId id="290" r:id="rId4"/>
    <p:sldId id="292" r:id="rId5"/>
    <p:sldId id="309" r:id="rId6"/>
    <p:sldId id="298" r:id="rId7"/>
    <p:sldId id="299" r:id="rId8"/>
    <p:sldId id="308" r:id="rId9"/>
    <p:sldId id="297" r:id="rId10"/>
    <p:sldId id="296" r:id="rId11"/>
    <p:sldId id="295" r:id="rId12"/>
    <p:sldId id="307" r:id="rId13"/>
    <p:sldId id="301" r:id="rId14"/>
    <p:sldId id="280" r:id="rId15"/>
    <p:sldId id="291" r:id="rId16"/>
    <p:sldId id="275" r:id="rId17"/>
    <p:sldId id="284" r:id="rId18"/>
    <p:sldId id="264" r:id="rId19"/>
    <p:sldId id="281" r:id="rId20"/>
  </p:sldIdLst>
  <p:sldSz cx="6108700" cy="3638550"/>
  <p:notesSz cx="6108700" cy="36385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8" autoAdjust="0"/>
    <p:restoredTop sz="94660"/>
  </p:normalViewPr>
  <p:slideViewPr>
    <p:cSldViewPr>
      <p:cViewPr varScale="1">
        <p:scale>
          <a:sx n="110" d="100"/>
          <a:sy n="110" d="100"/>
        </p:scale>
        <p:origin x="59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6705" y="244817"/>
            <a:ext cx="125412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E42F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037588"/>
            <a:ext cx="4267200" cy="909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E42F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E42F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4800" y="836866"/>
            <a:ext cx="2651760" cy="2401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39440" y="836866"/>
            <a:ext cx="2651760" cy="2401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E42F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322"/>
            <a:ext cx="5229779" cy="170395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40" y="1045849"/>
            <a:ext cx="803168" cy="765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323427"/>
            <a:ext cx="5229779" cy="72590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5303941" y="323427"/>
            <a:ext cx="803168" cy="725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68" y="399630"/>
            <a:ext cx="4816946" cy="24622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119" y="1239841"/>
            <a:ext cx="2240822" cy="367747"/>
          </a:xfrm>
        </p:spPr>
        <p:txBody>
          <a:bodyPr anchor="b"/>
          <a:lstStyle>
            <a:lvl1pPr marL="0" indent="0">
              <a:buNone/>
              <a:defRPr sz="1202" b="1"/>
            </a:lvl1pPr>
            <a:lvl2pPr marL="229057" indent="0">
              <a:buNone/>
              <a:defRPr sz="1002" b="1"/>
            </a:lvl2pPr>
            <a:lvl3pPr marL="458114" indent="0">
              <a:buNone/>
              <a:defRPr sz="902" b="1"/>
            </a:lvl3pPr>
            <a:lvl4pPr marL="687172" indent="0">
              <a:buNone/>
              <a:defRPr sz="802" b="1"/>
            </a:lvl4pPr>
            <a:lvl5pPr marL="916229" indent="0">
              <a:buNone/>
              <a:defRPr sz="802" b="1"/>
            </a:lvl5pPr>
            <a:lvl6pPr marL="1145286" indent="0">
              <a:buNone/>
              <a:defRPr sz="802" b="1"/>
            </a:lvl6pPr>
            <a:lvl7pPr marL="1374343" indent="0">
              <a:buNone/>
              <a:defRPr sz="802" b="1"/>
            </a:lvl7pPr>
            <a:lvl8pPr marL="1603400" indent="0">
              <a:buNone/>
              <a:defRPr sz="802" b="1"/>
            </a:lvl8pPr>
            <a:lvl9pPr marL="1832458" indent="0">
              <a:buNone/>
              <a:defRPr sz="802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870" y="1607588"/>
            <a:ext cx="2354072" cy="235449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6140" y="1239841"/>
            <a:ext cx="2241674" cy="367185"/>
          </a:xfrm>
        </p:spPr>
        <p:txBody>
          <a:bodyPr anchor="b"/>
          <a:lstStyle>
            <a:lvl1pPr marL="0" indent="0">
              <a:buNone/>
              <a:defRPr sz="1202" b="1"/>
            </a:lvl1pPr>
            <a:lvl2pPr marL="229057" indent="0">
              <a:buNone/>
              <a:defRPr sz="1002" b="1"/>
            </a:lvl2pPr>
            <a:lvl3pPr marL="458114" indent="0">
              <a:buNone/>
              <a:defRPr sz="902" b="1"/>
            </a:lvl3pPr>
            <a:lvl4pPr marL="687172" indent="0">
              <a:buNone/>
              <a:defRPr sz="802" b="1"/>
            </a:lvl4pPr>
            <a:lvl5pPr marL="916229" indent="0">
              <a:buNone/>
              <a:defRPr sz="802" b="1"/>
            </a:lvl5pPr>
            <a:lvl6pPr marL="1145286" indent="0">
              <a:buNone/>
              <a:defRPr sz="802" b="1"/>
            </a:lvl6pPr>
            <a:lvl7pPr marL="1374343" indent="0">
              <a:buNone/>
              <a:defRPr sz="802" b="1"/>
            </a:lvl7pPr>
            <a:lvl8pPr marL="1603400" indent="0">
              <a:buNone/>
              <a:defRPr sz="802" b="1"/>
            </a:lvl8pPr>
            <a:lvl9pPr marL="1832458" indent="0">
              <a:buNone/>
              <a:defRPr sz="802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02889" y="1607588"/>
            <a:ext cx="2354925" cy="235449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3383851"/>
            <a:ext cx="1402080" cy="276999"/>
          </a:xfrm>
        </p:spPr>
        <p:txBody>
          <a:bodyPr/>
          <a:lstStyle/>
          <a:p>
            <a:fld id="{2A698D6B-2C72-4E21-9893-A649C6E2A47D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72640" y="3383851"/>
            <a:ext cx="195072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89120" y="3383851"/>
            <a:ext cx="1402080" cy="27699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5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612" y="223684"/>
            <a:ext cx="4227830" cy="24622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5435" y="848995"/>
            <a:ext cx="2698009" cy="881716"/>
          </a:xfrm>
        </p:spPr>
        <p:txBody>
          <a:bodyPr/>
          <a:lstStyle>
            <a:lvl1pPr>
              <a:defRPr sz="1486"/>
            </a:lvl1pPr>
            <a:lvl2pPr>
              <a:defRPr sz="1273"/>
            </a:lvl2pPr>
            <a:lvl3pPr>
              <a:defRPr sz="1061"/>
            </a:lvl3pPr>
            <a:lvl4pPr>
              <a:defRPr sz="955"/>
            </a:lvl4pPr>
            <a:lvl5pPr>
              <a:defRPr sz="955"/>
            </a:lvl5pPr>
            <a:lvl6pPr>
              <a:defRPr sz="955"/>
            </a:lvl6pPr>
            <a:lvl7pPr>
              <a:defRPr sz="955"/>
            </a:lvl7pPr>
            <a:lvl8pPr>
              <a:defRPr sz="955"/>
            </a:lvl8pPr>
            <a:lvl9pPr>
              <a:defRPr sz="955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05256" y="848995"/>
            <a:ext cx="2698009" cy="881716"/>
          </a:xfrm>
        </p:spPr>
        <p:txBody>
          <a:bodyPr/>
          <a:lstStyle>
            <a:lvl1pPr>
              <a:defRPr sz="1486"/>
            </a:lvl1pPr>
            <a:lvl2pPr>
              <a:defRPr sz="1273"/>
            </a:lvl2pPr>
            <a:lvl3pPr>
              <a:defRPr sz="1061"/>
            </a:lvl3pPr>
            <a:lvl4pPr>
              <a:defRPr sz="955"/>
            </a:lvl4pPr>
            <a:lvl5pPr>
              <a:defRPr sz="955"/>
            </a:lvl5pPr>
            <a:lvl6pPr>
              <a:defRPr sz="955"/>
            </a:lvl6pPr>
            <a:lvl7pPr>
              <a:defRPr sz="955"/>
            </a:lvl7pPr>
            <a:lvl8pPr>
              <a:defRPr sz="955"/>
            </a:lvl8pPr>
            <a:lvl9pPr>
              <a:defRPr sz="955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4800" y="3383851"/>
            <a:ext cx="1402080" cy="276999"/>
          </a:xfrm>
        </p:spPr>
        <p:txBody>
          <a:bodyPr/>
          <a:lstStyle/>
          <a:p>
            <a:fld id="{A25F5873-4D39-4EF5-9C14-A47307DE0D0A}" type="datetimeFigureOut">
              <a:rPr lang="de-DE" smtClean="0"/>
              <a:t>13.02.2024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072640" y="3383851"/>
            <a:ext cx="1950720" cy="276999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389120" y="3383851"/>
            <a:ext cx="1402080" cy="276999"/>
          </a:xfrm>
        </p:spPr>
        <p:txBody>
          <a:bodyPr/>
          <a:lstStyle/>
          <a:p>
            <a:fld id="{29E67713-28A6-4195-BF81-B1E484F1D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83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04800" y="3383851"/>
            <a:ext cx="1402080" cy="276999"/>
          </a:xfrm>
        </p:spPr>
        <p:txBody>
          <a:bodyPr/>
          <a:lstStyle/>
          <a:p>
            <a:fld id="{A25F5873-4D39-4EF5-9C14-A47307DE0D0A}" type="datetimeFigureOut">
              <a:rPr lang="de-DE" smtClean="0"/>
              <a:t>13.02.2024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72640" y="3383851"/>
            <a:ext cx="1950720" cy="276999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389120" y="3383851"/>
            <a:ext cx="1402080" cy="276999"/>
          </a:xfrm>
        </p:spPr>
        <p:txBody>
          <a:bodyPr/>
          <a:lstStyle/>
          <a:p>
            <a:fld id="{29E67713-28A6-4195-BF81-B1E484F1D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12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214116"/>
            <a:ext cx="6096000" cy="215265"/>
          </a:xfrm>
          <a:custGeom>
            <a:avLst/>
            <a:gdLst/>
            <a:ahLst/>
            <a:cxnLst/>
            <a:rect l="l" t="t" r="r" b="b"/>
            <a:pathLst>
              <a:path w="6096000" h="215264">
                <a:moveTo>
                  <a:pt x="6095999" y="214883"/>
                </a:moveTo>
                <a:lnTo>
                  <a:pt x="0" y="214883"/>
                </a:lnTo>
                <a:lnTo>
                  <a:pt x="0" y="0"/>
                </a:lnTo>
                <a:lnTo>
                  <a:pt x="6095999" y="0"/>
                </a:lnTo>
                <a:lnTo>
                  <a:pt x="6095999" y="214883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85800"/>
            <a:ext cx="6097905" cy="0"/>
          </a:xfrm>
          <a:custGeom>
            <a:avLst/>
            <a:gdLst/>
            <a:ahLst/>
            <a:cxnLst/>
            <a:rect l="l" t="t" r="r" b="b"/>
            <a:pathLst>
              <a:path w="6097905">
                <a:moveTo>
                  <a:pt x="0" y="0"/>
                </a:moveTo>
                <a:lnTo>
                  <a:pt x="6097524" y="0"/>
                </a:lnTo>
              </a:path>
            </a:pathLst>
          </a:custGeom>
          <a:ln w="18288">
            <a:solidFill>
              <a:srgbClr val="E433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98364" y="108204"/>
            <a:ext cx="798575" cy="3200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612" y="223684"/>
            <a:ext cx="4227830" cy="444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E42F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0739" y="781266"/>
            <a:ext cx="3835400" cy="1969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72640" y="3383851"/>
            <a:ext cx="1950720" cy="1819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4800" y="3383851"/>
            <a:ext cx="1402080" cy="1819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9120" y="3383851"/>
            <a:ext cx="1402080" cy="1819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-129141"/>
            <a:ext cx="4851399" cy="376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9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2" y="3256279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898989"/>
                </a:solidFill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pc="-10" dirty="0"/>
              <a:t>Hintergrund</a:t>
            </a:r>
          </a:p>
          <a:p>
            <a:pPr marL="155575" indent="-143510">
              <a:lnSpc>
                <a:spcPct val="100000"/>
              </a:lnSpc>
              <a:spcBef>
                <a:spcPts val="500"/>
              </a:spcBef>
              <a:buClr>
                <a:srgbClr val="E42F13"/>
              </a:buClr>
              <a:buChar char="•"/>
              <a:tabLst>
                <a:tab pos="156210" algn="l"/>
              </a:tabLst>
            </a:pPr>
            <a:r>
              <a:rPr u="none" dirty="0"/>
              <a:t>In</a:t>
            </a:r>
            <a:r>
              <a:rPr u="none" spc="25" dirty="0"/>
              <a:t> </a:t>
            </a:r>
            <a:r>
              <a:rPr u="none" dirty="0"/>
              <a:t>Deutschland</a:t>
            </a:r>
            <a:r>
              <a:rPr u="none" spc="-5" dirty="0"/>
              <a:t> </a:t>
            </a:r>
            <a:r>
              <a:rPr u="none" dirty="0"/>
              <a:t>gibt</a:t>
            </a:r>
            <a:r>
              <a:rPr u="none" spc="20" dirty="0"/>
              <a:t> </a:t>
            </a:r>
            <a:r>
              <a:rPr u="none" dirty="0"/>
              <a:t>es</a:t>
            </a:r>
            <a:r>
              <a:rPr u="none" spc="25" dirty="0"/>
              <a:t> </a:t>
            </a:r>
            <a:r>
              <a:rPr u="none" dirty="0"/>
              <a:t>zahlreiche</a:t>
            </a:r>
            <a:r>
              <a:rPr u="none" spc="-5" dirty="0"/>
              <a:t> </a:t>
            </a:r>
            <a:r>
              <a:rPr u="none" spc="-10" dirty="0"/>
              <a:t>Patientenlotsen-Projekte</a:t>
            </a:r>
          </a:p>
          <a:p>
            <a:pPr marL="155575" indent="-143510">
              <a:lnSpc>
                <a:spcPct val="100000"/>
              </a:lnSpc>
              <a:spcBef>
                <a:spcPts val="495"/>
              </a:spcBef>
              <a:buClr>
                <a:srgbClr val="E42F13"/>
              </a:buClr>
              <a:buChar char="•"/>
              <a:tabLst>
                <a:tab pos="156210" algn="l"/>
              </a:tabLst>
            </a:pPr>
            <a:r>
              <a:rPr u="none" dirty="0"/>
              <a:t>Diese</a:t>
            </a:r>
            <a:r>
              <a:rPr u="none" spc="-10" dirty="0"/>
              <a:t> </a:t>
            </a:r>
            <a:r>
              <a:rPr u="none" dirty="0"/>
              <a:t>Projekte</a:t>
            </a:r>
            <a:r>
              <a:rPr u="none" spc="-40" dirty="0"/>
              <a:t> </a:t>
            </a:r>
            <a:r>
              <a:rPr u="none" dirty="0"/>
              <a:t>werden oft</a:t>
            </a:r>
            <a:r>
              <a:rPr u="none" spc="-15" dirty="0"/>
              <a:t> </a:t>
            </a:r>
            <a:r>
              <a:rPr u="none" dirty="0"/>
              <a:t>„nur“</a:t>
            </a:r>
            <a:r>
              <a:rPr u="none" spc="-15" dirty="0"/>
              <a:t> </a:t>
            </a:r>
            <a:r>
              <a:rPr u="none" dirty="0"/>
              <a:t>durch</a:t>
            </a:r>
            <a:r>
              <a:rPr u="none" spc="-20" dirty="0"/>
              <a:t> </a:t>
            </a:r>
            <a:r>
              <a:rPr u="none" dirty="0"/>
              <a:t>Selektivverträge</a:t>
            </a:r>
            <a:r>
              <a:rPr u="none" spc="-35" dirty="0"/>
              <a:t> </a:t>
            </a:r>
            <a:r>
              <a:rPr u="none" spc="-10" dirty="0"/>
              <a:t>finanziert</a:t>
            </a:r>
          </a:p>
          <a:p>
            <a:pPr marL="155575" indent="-143510">
              <a:lnSpc>
                <a:spcPct val="100000"/>
              </a:lnSpc>
              <a:spcBef>
                <a:spcPts val="500"/>
              </a:spcBef>
              <a:buClr>
                <a:srgbClr val="E42F13"/>
              </a:buClr>
              <a:buChar char="•"/>
              <a:tabLst>
                <a:tab pos="156210" algn="l"/>
              </a:tabLst>
            </a:pPr>
            <a:r>
              <a:rPr u="none" dirty="0"/>
              <a:t>Eine</a:t>
            </a:r>
            <a:r>
              <a:rPr u="none" spc="15" dirty="0"/>
              <a:t> </a:t>
            </a:r>
            <a:r>
              <a:rPr u="none" dirty="0"/>
              <a:t>gesetzliche</a:t>
            </a:r>
            <a:r>
              <a:rPr u="none" spc="-15" dirty="0"/>
              <a:t> </a:t>
            </a:r>
            <a:r>
              <a:rPr u="none" spc="-10" dirty="0"/>
              <a:t>Verankerung</a:t>
            </a:r>
            <a:r>
              <a:rPr u="none" spc="-15" dirty="0"/>
              <a:t> </a:t>
            </a:r>
            <a:r>
              <a:rPr u="none" spc="-10" dirty="0"/>
              <a:t>fehlt</a:t>
            </a:r>
          </a:p>
          <a:p>
            <a:pPr>
              <a:lnSpc>
                <a:spcPct val="100000"/>
              </a:lnSpc>
              <a:buClr>
                <a:srgbClr val="E42F13"/>
              </a:buClr>
              <a:buFont typeface="Arial"/>
              <a:buChar char="•"/>
            </a:pPr>
            <a:endParaRPr sz="1000" dirty="0"/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42F13"/>
              </a:buClr>
              <a:buFont typeface="Arial"/>
              <a:buChar char="•"/>
            </a:pPr>
            <a:endParaRPr sz="800" dirty="0"/>
          </a:p>
          <a:p>
            <a:pPr marL="12700">
              <a:lnSpc>
                <a:spcPct val="100000"/>
              </a:lnSpc>
            </a:pPr>
            <a:r>
              <a:rPr dirty="0"/>
              <a:t>Ziel</a:t>
            </a:r>
            <a:r>
              <a:rPr u="none" dirty="0"/>
              <a:t>:</a:t>
            </a:r>
            <a:r>
              <a:rPr u="none" spc="-20" dirty="0"/>
              <a:t> </a:t>
            </a:r>
            <a:r>
              <a:rPr u="none" dirty="0"/>
              <a:t>Einen</a:t>
            </a:r>
            <a:r>
              <a:rPr u="none" spc="-25" dirty="0"/>
              <a:t> </a:t>
            </a:r>
            <a:r>
              <a:rPr u="none" dirty="0"/>
              <a:t>Pfad</a:t>
            </a:r>
            <a:r>
              <a:rPr u="none" spc="-15" dirty="0"/>
              <a:t> </a:t>
            </a:r>
            <a:r>
              <a:rPr u="none" dirty="0"/>
              <a:t>in</a:t>
            </a:r>
            <a:r>
              <a:rPr u="none" spc="-5" dirty="0"/>
              <a:t> </a:t>
            </a:r>
            <a:r>
              <a:rPr u="none" dirty="0"/>
              <a:t>die</a:t>
            </a:r>
            <a:r>
              <a:rPr u="none" spc="-5" dirty="0"/>
              <a:t> </a:t>
            </a:r>
            <a:r>
              <a:rPr u="none" dirty="0"/>
              <a:t>Regelversorgung</a:t>
            </a:r>
            <a:r>
              <a:rPr u="none" spc="-35" dirty="0"/>
              <a:t> </a:t>
            </a:r>
            <a:r>
              <a:rPr u="none" dirty="0"/>
              <a:t>für</a:t>
            </a:r>
            <a:r>
              <a:rPr u="none" spc="-10" dirty="0"/>
              <a:t> </a:t>
            </a:r>
            <a:r>
              <a:rPr u="none" dirty="0"/>
              <a:t>Patientenlotsen</a:t>
            </a:r>
            <a:r>
              <a:rPr u="none" spc="-35" dirty="0"/>
              <a:t> </a:t>
            </a:r>
            <a:r>
              <a:rPr u="none" spc="-10" dirty="0"/>
              <a:t>entwickeln</a:t>
            </a:r>
          </a:p>
          <a:p>
            <a:pPr marL="155575" indent="-143510">
              <a:lnSpc>
                <a:spcPct val="100000"/>
              </a:lnSpc>
              <a:spcBef>
                <a:spcPts val="505"/>
              </a:spcBef>
              <a:buClr>
                <a:srgbClr val="E42F13"/>
              </a:buClr>
              <a:buChar char="•"/>
              <a:tabLst>
                <a:tab pos="156210" algn="l"/>
              </a:tabLst>
            </a:pPr>
            <a:r>
              <a:rPr u="none" dirty="0"/>
              <a:t>Durchführung</a:t>
            </a:r>
            <a:r>
              <a:rPr u="none" spc="-15" dirty="0"/>
              <a:t> </a:t>
            </a:r>
            <a:r>
              <a:rPr u="none" dirty="0"/>
              <a:t>mit</a:t>
            </a:r>
            <a:r>
              <a:rPr u="none" spc="20" dirty="0"/>
              <a:t> </a:t>
            </a:r>
            <a:r>
              <a:rPr u="none" spc="-10" dirty="0"/>
              <a:t>Schlaganfall-</a:t>
            </a:r>
            <a:r>
              <a:rPr u="none" dirty="0"/>
              <a:t>Lotsen</a:t>
            </a:r>
            <a:r>
              <a:rPr u="none" spc="-15" dirty="0"/>
              <a:t> </a:t>
            </a:r>
            <a:r>
              <a:rPr u="none" dirty="0"/>
              <a:t>und</a:t>
            </a:r>
            <a:r>
              <a:rPr u="none" spc="25" dirty="0"/>
              <a:t> </a:t>
            </a:r>
            <a:r>
              <a:rPr u="none" spc="-10" dirty="0"/>
              <a:t>Cardiolotsen</a:t>
            </a:r>
          </a:p>
          <a:p>
            <a:pPr marL="184785" marR="5080" indent="-172720">
              <a:lnSpc>
                <a:spcPct val="100000"/>
              </a:lnSpc>
              <a:spcBef>
                <a:spcPts val="500"/>
              </a:spcBef>
              <a:buClr>
                <a:srgbClr val="E42F13"/>
              </a:buClr>
              <a:buChar char="•"/>
              <a:tabLst>
                <a:tab pos="184785" algn="l"/>
                <a:tab pos="185420" algn="l"/>
              </a:tabLst>
            </a:pPr>
            <a:r>
              <a:rPr u="none" dirty="0"/>
              <a:t>Vom</a:t>
            </a:r>
            <a:r>
              <a:rPr u="none" spc="-30" dirty="0"/>
              <a:t> </a:t>
            </a:r>
            <a:r>
              <a:rPr u="none" dirty="0"/>
              <a:t>Innovationsfonds</a:t>
            </a:r>
            <a:r>
              <a:rPr u="none" spc="-45" dirty="0"/>
              <a:t> </a:t>
            </a:r>
            <a:r>
              <a:rPr u="none" dirty="0"/>
              <a:t>für</a:t>
            </a:r>
            <a:r>
              <a:rPr u="none" spc="-15" dirty="0"/>
              <a:t> </a:t>
            </a:r>
            <a:r>
              <a:rPr u="none" dirty="0"/>
              <a:t>die</a:t>
            </a:r>
            <a:r>
              <a:rPr u="none" spc="-25" dirty="0"/>
              <a:t> </a:t>
            </a:r>
            <a:r>
              <a:rPr u="none" dirty="0"/>
              <a:t>Förderung</a:t>
            </a:r>
            <a:r>
              <a:rPr u="none" spc="-45" dirty="0"/>
              <a:t> </a:t>
            </a:r>
            <a:r>
              <a:rPr u="none" dirty="0"/>
              <a:t>vorgesehen</a:t>
            </a:r>
            <a:r>
              <a:rPr u="none" spc="-35" dirty="0"/>
              <a:t> </a:t>
            </a:r>
            <a:r>
              <a:rPr u="none" dirty="0"/>
              <a:t>(Mitte</a:t>
            </a:r>
            <a:r>
              <a:rPr u="none" spc="-5" dirty="0"/>
              <a:t> </a:t>
            </a:r>
            <a:r>
              <a:rPr u="none" dirty="0"/>
              <a:t>2023</a:t>
            </a:r>
            <a:r>
              <a:rPr u="none" spc="-15" dirty="0"/>
              <a:t> </a:t>
            </a:r>
            <a:r>
              <a:rPr u="none" dirty="0"/>
              <a:t>–</a:t>
            </a:r>
            <a:r>
              <a:rPr u="none" spc="-15" dirty="0"/>
              <a:t> </a:t>
            </a:r>
            <a:r>
              <a:rPr u="none" spc="-10" dirty="0"/>
              <a:t>Mitte 2026)</a:t>
            </a:r>
          </a:p>
          <a:p>
            <a:pPr marL="184785" indent="-172720">
              <a:lnSpc>
                <a:spcPct val="100000"/>
              </a:lnSpc>
              <a:spcBef>
                <a:spcPts val="495"/>
              </a:spcBef>
              <a:buClr>
                <a:srgbClr val="E42F13"/>
              </a:buClr>
              <a:buChar char="•"/>
              <a:tabLst>
                <a:tab pos="184785" algn="l"/>
                <a:tab pos="185420" algn="l"/>
              </a:tabLst>
            </a:pPr>
            <a:r>
              <a:rPr u="none" dirty="0"/>
              <a:t>Fördervolumen</a:t>
            </a:r>
            <a:r>
              <a:rPr u="none" spc="-55" dirty="0"/>
              <a:t> </a:t>
            </a:r>
            <a:r>
              <a:rPr u="none" dirty="0"/>
              <a:t>7 Millionen</a:t>
            </a:r>
            <a:r>
              <a:rPr u="none" spc="-30" dirty="0"/>
              <a:t> </a:t>
            </a:r>
            <a:r>
              <a:rPr u="none" spc="-20" dirty="0"/>
              <a:t>Euro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905"/>
              </a:lnSpc>
              <a:spcBef>
                <a:spcPts val="95"/>
              </a:spcBef>
            </a:pPr>
            <a:r>
              <a:rPr dirty="0"/>
              <a:t>Projekt</a:t>
            </a:r>
            <a:r>
              <a:rPr spc="-55" dirty="0"/>
              <a:t> </a:t>
            </a:r>
            <a:r>
              <a:rPr dirty="0"/>
              <a:t>LEX</a:t>
            </a:r>
            <a:r>
              <a:rPr spc="-70" dirty="0"/>
              <a:t> </a:t>
            </a:r>
            <a:r>
              <a:rPr dirty="0"/>
              <a:t>LOTSEN</a:t>
            </a:r>
            <a:r>
              <a:rPr spc="-40" dirty="0"/>
              <a:t> </a:t>
            </a:r>
            <a:r>
              <a:rPr spc="-25" dirty="0"/>
              <a:t>OWL</a:t>
            </a:r>
          </a:p>
          <a:p>
            <a:pPr marL="21590">
              <a:lnSpc>
                <a:spcPts val="1365"/>
              </a:lnSpc>
            </a:pPr>
            <a:r>
              <a:rPr sz="1150" dirty="0">
                <a:solidFill>
                  <a:srgbClr val="000000"/>
                </a:solidFill>
              </a:rPr>
              <a:t>Blaupause</a:t>
            </a:r>
            <a:r>
              <a:rPr sz="1150" spc="-40" dirty="0">
                <a:solidFill>
                  <a:srgbClr val="000000"/>
                </a:solidFill>
              </a:rPr>
              <a:t> </a:t>
            </a:r>
            <a:r>
              <a:rPr sz="1150" dirty="0">
                <a:solidFill>
                  <a:srgbClr val="000000"/>
                </a:solidFill>
              </a:rPr>
              <a:t>für</a:t>
            </a:r>
            <a:r>
              <a:rPr sz="1150" spc="-20" dirty="0">
                <a:solidFill>
                  <a:srgbClr val="000000"/>
                </a:solidFill>
              </a:rPr>
              <a:t> </a:t>
            </a:r>
            <a:r>
              <a:rPr sz="1150" dirty="0">
                <a:solidFill>
                  <a:srgbClr val="000000"/>
                </a:solidFill>
              </a:rPr>
              <a:t>ein</a:t>
            </a:r>
            <a:r>
              <a:rPr sz="1150" spc="-10" dirty="0">
                <a:solidFill>
                  <a:srgbClr val="000000"/>
                </a:solidFill>
              </a:rPr>
              <a:t> Lotsengesetz</a:t>
            </a:r>
            <a:endParaRPr sz="1150" dirty="0"/>
          </a:p>
        </p:txBody>
      </p:sp>
      <p:grpSp>
        <p:nvGrpSpPr>
          <p:cNvPr id="5" name="object 5"/>
          <p:cNvGrpSpPr/>
          <p:nvPr/>
        </p:nvGrpSpPr>
        <p:grpSpPr>
          <a:xfrm>
            <a:off x="9144" y="0"/>
            <a:ext cx="6094730" cy="3427729"/>
            <a:chOff x="9144" y="0"/>
            <a:chExt cx="6094730" cy="342772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8244" y="736092"/>
              <a:ext cx="1638300" cy="23378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40" y="6095"/>
              <a:ext cx="6082665" cy="3415665"/>
            </a:xfrm>
            <a:custGeom>
              <a:avLst/>
              <a:gdLst/>
              <a:ahLst/>
              <a:cxnLst/>
              <a:rect l="l" t="t" r="r" b="b"/>
              <a:pathLst>
                <a:path w="6082665" h="3415665">
                  <a:moveTo>
                    <a:pt x="6082283" y="0"/>
                  </a:moveTo>
                  <a:lnTo>
                    <a:pt x="0" y="0"/>
                  </a:lnTo>
                  <a:lnTo>
                    <a:pt x="0" y="3415283"/>
                  </a:lnTo>
                  <a:lnTo>
                    <a:pt x="6082283" y="3415283"/>
                  </a:lnTo>
                  <a:lnTo>
                    <a:pt x="6082283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-3555" y="3455923"/>
            <a:ext cx="9271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solidFill>
                  <a:srgbClr val="262626"/>
                </a:solidFill>
                <a:latin typeface="Calibri"/>
                <a:cs typeface="Calibri"/>
              </a:rPr>
              <a:t>8</a:t>
            </a:r>
            <a:endParaRPr sz="1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5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20" y="3276198"/>
            <a:ext cx="4945380" cy="9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4902200" algn="l"/>
              </a:tabLst>
            </a:pPr>
            <a:r>
              <a:rPr sz="600" dirty="0">
                <a:solidFill>
                  <a:srgbClr val="7E7E7E"/>
                </a:solidFill>
                <a:latin typeface="Arial"/>
                <a:cs typeface="Arial"/>
              </a:rPr>
              <a:t>Stiftung</a:t>
            </a:r>
            <a:r>
              <a:rPr sz="600" spc="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7E7E7E"/>
                </a:solidFill>
                <a:latin typeface="Arial"/>
                <a:cs typeface="Arial"/>
              </a:rPr>
              <a:t>Deutsche</a:t>
            </a:r>
            <a:r>
              <a:rPr sz="600" spc="7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7E7E7E"/>
                </a:solidFill>
                <a:latin typeface="Arial"/>
                <a:cs typeface="Arial"/>
              </a:rPr>
              <a:t>Schlaganfall-Hilfe</a:t>
            </a:r>
            <a:r>
              <a:rPr sz="600" dirty="0">
                <a:solidFill>
                  <a:srgbClr val="7E7E7E"/>
                </a:solidFill>
                <a:latin typeface="Arial"/>
                <a:cs typeface="Arial"/>
              </a:rPr>
              <a:t>	</a:t>
            </a:r>
            <a:r>
              <a:rPr sz="900" spc="-75" baseline="4629" dirty="0">
                <a:solidFill>
                  <a:srgbClr val="898989"/>
                </a:solidFill>
                <a:latin typeface="Arial"/>
                <a:cs typeface="Arial"/>
              </a:rPr>
              <a:t>9</a:t>
            </a:r>
            <a:endParaRPr sz="900" baseline="4629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96000" cy="3429000"/>
            <a:chOff x="0" y="0"/>
            <a:chExt cx="6096000" cy="3429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095999" cy="342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500" y="70104"/>
              <a:ext cx="877824" cy="3977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11836"/>
              <a:ext cx="1823085" cy="413384"/>
            </a:xfrm>
            <a:custGeom>
              <a:avLst/>
              <a:gdLst/>
              <a:ahLst/>
              <a:cxnLst/>
              <a:rect l="l" t="t" r="r" b="b"/>
              <a:pathLst>
                <a:path w="1823085" h="413384">
                  <a:moveTo>
                    <a:pt x="1822704" y="413003"/>
                  </a:moveTo>
                  <a:lnTo>
                    <a:pt x="0" y="413003"/>
                  </a:lnTo>
                  <a:lnTo>
                    <a:pt x="0" y="0"/>
                  </a:lnTo>
                  <a:lnTo>
                    <a:pt x="1822704" y="0"/>
                  </a:lnTo>
                  <a:lnTo>
                    <a:pt x="1822704" y="413003"/>
                  </a:lnTo>
                  <a:close/>
                </a:path>
              </a:pathLst>
            </a:custGeom>
            <a:solidFill>
              <a:srgbClr val="E42F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2F2F2"/>
                </a:solidFill>
              </a:rPr>
              <a:t>Unser</a:t>
            </a:r>
            <a:r>
              <a:rPr sz="2000" spc="-25" dirty="0">
                <a:solidFill>
                  <a:srgbClr val="F2F2F2"/>
                </a:solidFill>
              </a:rPr>
              <a:t> </a:t>
            </a:r>
            <a:r>
              <a:rPr sz="2000" spc="-20" dirty="0">
                <a:solidFill>
                  <a:srgbClr val="F2F2F2"/>
                </a:solidFill>
              </a:rPr>
              <a:t>Ziel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0" y="762000"/>
            <a:ext cx="2399030" cy="981710"/>
          </a:xfrm>
          <a:custGeom>
            <a:avLst/>
            <a:gdLst/>
            <a:ahLst/>
            <a:cxnLst/>
            <a:rect l="l" t="t" r="r" b="b"/>
            <a:pathLst>
              <a:path w="2399030" h="981710">
                <a:moveTo>
                  <a:pt x="2398776" y="981456"/>
                </a:moveTo>
                <a:lnTo>
                  <a:pt x="0" y="981456"/>
                </a:lnTo>
                <a:lnTo>
                  <a:pt x="0" y="0"/>
                </a:lnTo>
                <a:lnTo>
                  <a:pt x="2398776" y="0"/>
                </a:lnTo>
                <a:lnTo>
                  <a:pt x="2398776" y="981456"/>
                </a:lnTo>
                <a:close/>
              </a:path>
            </a:pathLst>
          </a:custGeom>
          <a:solidFill>
            <a:srgbClr val="E42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3509" y="889452"/>
            <a:ext cx="21209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2F2F2"/>
                </a:solidFill>
                <a:latin typeface="Arial"/>
                <a:cs typeface="Arial"/>
              </a:rPr>
              <a:t>Jeder,</a:t>
            </a:r>
            <a:r>
              <a:rPr sz="1600" b="1" spc="-6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2F2F2"/>
                </a:solidFill>
                <a:latin typeface="Arial"/>
                <a:cs typeface="Arial"/>
              </a:rPr>
              <a:t>der</a:t>
            </a:r>
            <a:r>
              <a:rPr sz="1600" b="1" spc="-4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2F2F2"/>
                </a:solidFill>
                <a:latin typeface="Arial"/>
                <a:cs typeface="Arial"/>
              </a:rPr>
              <a:t>es</a:t>
            </a:r>
            <a:r>
              <a:rPr sz="1600" b="1" spc="-3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2F2F2"/>
                </a:solidFill>
                <a:latin typeface="Arial"/>
                <a:cs typeface="Arial"/>
              </a:rPr>
              <a:t>braucht, </a:t>
            </a:r>
            <a:r>
              <a:rPr sz="1600" b="1" dirty="0">
                <a:solidFill>
                  <a:srgbClr val="F2F2F2"/>
                </a:solidFill>
                <a:latin typeface="Arial"/>
                <a:cs typeface="Arial"/>
              </a:rPr>
              <a:t>soll</a:t>
            </a:r>
            <a:r>
              <a:rPr sz="1600" b="1" spc="-4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2F2F2"/>
                </a:solidFill>
                <a:latin typeface="Arial"/>
                <a:cs typeface="Arial"/>
              </a:rPr>
              <a:t>einen</a:t>
            </a:r>
            <a:r>
              <a:rPr sz="1600" b="1" spc="-4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2F2F2"/>
                </a:solidFill>
                <a:latin typeface="Arial"/>
                <a:cs typeface="Arial"/>
              </a:rPr>
              <a:t>Lotsen bekommen.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" y="6096"/>
            <a:ext cx="6082665" cy="3415665"/>
          </a:xfrm>
          <a:custGeom>
            <a:avLst/>
            <a:gdLst/>
            <a:ahLst/>
            <a:cxnLst/>
            <a:rect l="l" t="t" r="r" b="b"/>
            <a:pathLst>
              <a:path w="6082665" h="3415665">
                <a:moveTo>
                  <a:pt x="6082283" y="0"/>
                </a:moveTo>
                <a:lnTo>
                  <a:pt x="0" y="0"/>
                </a:lnTo>
                <a:lnTo>
                  <a:pt x="0" y="3415284"/>
                </a:lnTo>
                <a:lnTo>
                  <a:pt x="6082283" y="3415284"/>
                </a:lnTo>
                <a:lnTo>
                  <a:pt x="608228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-12699" y="3455924"/>
            <a:ext cx="9271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solidFill>
                  <a:srgbClr val="262626"/>
                </a:solidFill>
                <a:latin typeface="Calibri"/>
                <a:cs typeface="Calibri"/>
              </a:rPr>
              <a:t>9</a:t>
            </a:r>
            <a:endParaRPr sz="1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1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941" y="-50602"/>
            <a:ext cx="5480182" cy="524086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de-DE" sz="1486" dirty="0">
                <a:solidFill>
                  <a:schemeClr val="tx1"/>
                </a:solidFill>
              </a:rPr>
              <a:t>Meine persönliches Ziel: </a:t>
            </a:r>
            <a:br>
              <a:rPr lang="de-DE" sz="1486" dirty="0">
                <a:solidFill>
                  <a:schemeClr val="tx1"/>
                </a:solidFill>
              </a:rPr>
            </a:br>
            <a:r>
              <a:rPr lang="de-DE" sz="1486" dirty="0">
                <a:solidFill>
                  <a:schemeClr val="tx1"/>
                </a:solidFill>
              </a:rPr>
              <a:t>„Dem Schlaganfall ein Gesicht geben!“</a:t>
            </a:r>
          </a:p>
        </p:txBody>
      </p:sp>
      <p:graphicFrame>
        <p:nvGraphicFramePr>
          <p:cNvPr id="4" name="Inhaltsplatzhalter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2008242" y="482126"/>
          <a:ext cx="3471808" cy="313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Acrobat Document" r:id="rId3" imgW="9419900" imgH="13982596" progId="Acrobat.Document.DC">
                  <p:embed/>
                </p:oleObj>
              </mc:Choice>
              <mc:Fallback>
                <p:oleObj name="Acrobat Document" r:id="rId3" imgW="9419900" imgH="13982596" progId="Acrobat.Document.DC">
                  <p:embed/>
                  <p:pic>
                    <p:nvPicPr>
                      <p:cNvPr id="4" name="Inhaltsplatzhalt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8242" y="482126"/>
                        <a:ext cx="3471808" cy="3132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41" y="2666184"/>
            <a:ext cx="2343944" cy="94057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62" y="1303470"/>
            <a:ext cx="1858793" cy="231140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33" y="670908"/>
            <a:ext cx="1456310" cy="9073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77" y="-50602"/>
            <a:ext cx="740230" cy="56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7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368550" y="161964"/>
            <a:ext cx="2731334" cy="3476586"/>
          </a:xfrm>
        </p:spPr>
        <p:txBody>
          <a:bodyPr>
            <a:normAutofit fontScale="92500"/>
          </a:bodyPr>
          <a:lstStyle/>
          <a:p>
            <a:pPr algn="ctr"/>
            <a:r>
              <a:rPr lang="de-DE" sz="1061" b="1" dirty="0"/>
              <a:t>Allgemeinformationen zum Schlaganfall :</a:t>
            </a:r>
          </a:p>
          <a:p>
            <a:r>
              <a:rPr lang="de-DE" sz="955" b="1" u="none" dirty="0">
                <a:solidFill>
                  <a:srgbClr val="FF0000"/>
                </a:solidFill>
              </a:rPr>
              <a:t>Risiko einen Schlaganfall zu bekommen:</a:t>
            </a:r>
            <a:r>
              <a:rPr lang="de-DE" sz="955" b="1" u="none" dirty="0"/>
              <a:t> weltweit ca. </a:t>
            </a:r>
            <a:r>
              <a:rPr lang="de-DE" sz="955" b="1" u="none" dirty="0">
                <a:solidFill>
                  <a:srgbClr val="FF0000"/>
                </a:solidFill>
              </a:rPr>
              <a:t>25 %</a:t>
            </a:r>
          </a:p>
          <a:p>
            <a:r>
              <a:rPr lang="de-DE" sz="955" b="1" u="none" dirty="0"/>
              <a:t>Zahl der Schlaganfälle in Deutschland:                       jährlich  </a:t>
            </a:r>
            <a:r>
              <a:rPr lang="de-DE" sz="955" b="1" u="none" dirty="0">
                <a:solidFill>
                  <a:srgbClr val="FF0000"/>
                </a:solidFill>
              </a:rPr>
              <a:t>270 000 , Steigerung bis 2040 um 30%               (alle 2 Minuten ereignet sich in Deutschland ein Schlaganfall) </a:t>
            </a:r>
          </a:p>
          <a:p>
            <a:r>
              <a:rPr lang="de-DE" sz="955" b="1" u="none" dirty="0">
                <a:solidFill>
                  <a:srgbClr val="FF0000"/>
                </a:solidFill>
              </a:rPr>
              <a:t>In Deutschland zur Zeit ca. 1,3 Millionen Betroffene</a:t>
            </a:r>
          </a:p>
          <a:p>
            <a:r>
              <a:rPr lang="de-DE" sz="955" b="1" u="none" dirty="0">
                <a:solidFill>
                  <a:srgbClr val="FF0000"/>
                </a:solidFill>
              </a:rPr>
              <a:t>75%</a:t>
            </a:r>
            <a:r>
              <a:rPr lang="de-DE" sz="955" b="1" u="none" dirty="0"/>
              <a:t> der Betroffenen  sind älter als </a:t>
            </a:r>
            <a:r>
              <a:rPr lang="de-DE" sz="955" b="1" u="none" dirty="0">
                <a:solidFill>
                  <a:srgbClr val="FF0000"/>
                </a:solidFill>
              </a:rPr>
              <a:t>65 </a:t>
            </a:r>
            <a:r>
              <a:rPr lang="de-DE" sz="955" b="1" u="none" dirty="0"/>
              <a:t>Jahre</a:t>
            </a:r>
          </a:p>
          <a:p>
            <a:r>
              <a:rPr lang="de-DE" sz="955" b="1" u="none" dirty="0"/>
              <a:t>Von jährlich 500 betroffenen Kindern  sind ca. 1/3 Neugeborene</a:t>
            </a:r>
          </a:p>
          <a:p>
            <a:r>
              <a:rPr lang="de-DE" sz="955" b="1" u="none" dirty="0">
                <a:solidFill>
                  <a:srgbClr val="FF0000"/>
                </a:solidFill>
              </a:rPr>
              <a:t>ca. </a:t>
            </a:r>
            <a:r>
              <a:rPr lang="de-DE" sz="1061" b="1" u="none" dirty="0">
                <a:solidFill>
                  <a:srgbClr val="FF0000"/>
                </a:solidFill>
              </a:rPr>
              <a:t>40%</a:t>
            </a:r>
            <a:r>
              <a:rPr lang="de-DE" sz="1061" b="1" u="none" dirty="0"/>
              <a:t> </a:t>
            </a:r>
            <a:r>
              <a:rPr lang="de-DE" sz="955" b="1" u="none" dirty="0"/>
              <a:t>der Schlaganfälle enden tödlich (dritthäufigste Todesursache nach Krebs u. Herzinfarkt)</a:t>
            </a:r>
          </a:p>
          <a:p>
            <a:r>
              <a:rPr lang="de-DE" sz="955" b="1" u="none" dirty="0">
                <a:solidFill>
                  <a:srgbClr val="FF0000"/>
                </a:solidFill>
              </a:rPr>
              <a:t>ca. 30</a:t>
            </a:r>
            <a:r>
              <a:rPr lang="de-DE" sz="1061" b="1" u="none" dirty="0">
                <a:solidFill>
                  <a:srgbClr val="FF0000"/>
                </a:solidFill>
              </a:rPr>
              <a:t> %  </a:t>
            </a:r>
            <a:r>
              <a:rPr lang="de-DE" sz="955" b="1" u="none" dirty="0"/>
              <a:t>der Schlaganfälle verursachen bleibende Behinderungen                                                                   </a:t>
            </a:r>
            <a:r>
              <a:rPr lang="de-DE" sz="955" b="1" u="none" dirty="0">
                <a:solidFill>
                  <a:srgbClr val="FF0000"/>
                </a:solidFill>
              </a:rPr>
              <a:t>(häufig Pflegefälle!)</a:t>
            </a:r>
          </a:p>
          <a:p>
            <a:r>
              <a:rPr lang="de-DE" sz="955" b="1" u="none" dirty="0"/>
              <a:t>Schlaganfall eine der kostenintensivsten Erkrankungen</a:t>
            </a:r>
          </a:p>
          <a:p>
            <a:r>
              <a:rPr lang="de-DE" sz="955" b="1" u="none" dirty="0"/>
              <a:t>direkte lebenslange Behandlungskosten pro Patient pro Jahr durchschnittlich:   </a:t>
            </a:r>
            <a:r>
              <a:rPr lang="de-DE" sz="955" b="1" u="none" dirty="0">
                <a:solidFill>
                  <a:srgbClr val="FF0000"/>
                </a:solidFill>
              </a:rPr>
              <a:t>ca.45.000€</a:t>
            </a:r>
          </a:p>
          <a:p>
            <a:r>
              <a:rPr lang="de-DE" sz="955" b="1" u="none" dirty="0"/>
              <a:t>rund </a:t>
            </a:r>
            <a:r>
              <a:rPr lang="de-DE" sz="955" b="1" u="none" dirty="0">
                <a:solidFill>
                  <a:srgbClr val="FF0000"/>
                </a:solidFill>
              </a:rPr>
              <a:t>70%</a:t>
            </a:r>
            <a:r>
              <a:rPr lang="de-DE" sz="955" b="1" u="none" dirty="0"/>
              <a:t> aller Schlaganfälle könnten theoretisch durch gezielte Vorsorge verhindert werden</a:t>
            </a:r>
          </a:p>
          <a:p>
            <a:r>
              <a:rPr lang="de-DE" sz="955" b="1" u="none" dirty="0"/>
              <a:t>( z. B. Sport, Ernährung, Regeluntersuchungen)</a:t>
            </a:r>
          </a:p>
          <a:p>
            <a:endParaRPr lang="de-DE" sz="955" u="none" dirty="0"/>
          </a:p>
          <a:p>
            <a:endParaRPr lang="de-DE" sz="1061" u="none" dirty="0"/>
          </a:p>
          <a:p>
            <a:endParaRPr lang="de-DE" sz="1061" u="none" dirty="0"/>
          </a:p>
          <a:p>
            <a:endParaRPr lang="de-DE" sz="1061" u="non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50" y="981075"/>
            <a:ext cx="2023804" cy="164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Bildergebnis für schlaganfall"/>
          <p:cNvSpPr>
            <a:spLocks noChangeAspect="1" noChangeArrowheads="1"/>
          </p:cNvSpPr>
          <p:nvPr/>
        </p:nvSpPr>
        <p:spPr bwMode="auto">
          <a:xfrm>
            <a:off x="711191" y="-76645"/>
            <a:ext cx="161713" cy="1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514" tIns="24257" rIns="48514" bIns="24257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4184"/>
            <a:ext cx="6108700" cy="606425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de-DE" sz="1273" dirty="0">
                <a:solidFill>
                  <a:schemeClr val="tx1"/>
                </a:solidFill>
              </a:rPr>
              <a:t>Projekte </a:t>
            </a:r>
            <a:br>
              <a:rPr lang="de-DE" sz="1273" dirty="0">
                <a:solidFill>
                  <a:schemeClr val="tx1"/>
                </a:solidFill>
              </a:rPr>
            </a:br>
            <a:r>
              <a:rPr lang="de-DE" sz="1273" dirty="0">
                <a:solidFill>
                  <a:schemeClr val="tx1"/>
                </a:solidFill>
              </a:rPr>
              <a:t>„Stiftung Deutsche Schlaganfall-Hilfe“</a:t>
            </a:r>
            <a:br>
              <a:rPr lang="de-DE" sz="1273" dirty="0">
                <a:solidFill>
                  <a:schemeClr val="tx1"/>
                </a:solidFill>
              </a:rPr>
            </a:br>
            <a:r>
              <a:rPr lang="de-DE" sz="1273" dirty="0">
                <a:solidFill>
                  <a:schemeClr val="tx1"/>
                </a:solidFill>
              </a:rPr>
              <a:t>OWL –Schlaganfall-Lotsen / Schlaganfall-Helfer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1285" y="1093395"/>
            <a:ext cx="2386114" cy="2317460"/>
          </a:xfrm>
        </p:spPr>
        <p:txBody>
          <a:bodyPr>
            <a:normAutofit/>
          </a:bodyPr>
          <a:lstStyle/>
          <a:p>
            <a:pPr algn="ctr"/>
            <a:endParaRPr lang="de-DE" b="1" dirty="0" smtClean="0"/>
          </a:p>
          <a:p>
            <a:r>
              <a:rPr lang="de-DE" b="1" u="none" dirty="0" smtClean="0"/>
              <a:t>Schlaganfall-Lotsen </a:t>
            </a:r>
            <a:r>
              <a:rPr lang="de-DE" b="1" u="none" dirty="0"/>
              <a:t>sind </a:t>
            </a:r>
            <a:r>
              <a:rPr lang="de-DE" b="1" u="none" dirty="0" smtClean="0"/>
              <a:t>                            hauptberuflich auf </a:t>
            </a:r>
            <a:r>
              <a:rPr lang="de-DE" b="1" u="none" dirty="0" err="1" smtClean="0"/>
              <a:t>einer“Stroke</a:t>
            </a:r>
            <a:r>
              <a:rPr lang="de-DE" b="1" u="none" dirty="0" smtClean="0"/>
              <a:t>-Unit“ tätig.</a:t>
            </a:r>
          </a:p>
          <a:p>
            <a:r>
              <a:rPr lang="de-DE" b="1" u="none" dirty="0" smtClean="0">
                <a:solidFill>
                  <a:schemeClr val="accent2"/>
                </a:solidFill>
              </a:rPr>
              <a:t>Beide </a:t>
            </a:r>
            <a:r>
              <a:rPr lang="de-DE" b="1" u="none" dirty="0">
                <a:solidFill>
                  <a:schemeClr val="accent2"/>
                </a:solidFill>
              </a:rPr>
              <a:t>arbeiten teamorientiert </a:t>
            </a:r>
            <a:r>
              <a:rPr lang="de-DE" b="1" u="none" dirty="0" smtClean="0">
                <a:solidFill>
                  <a:schemeClr val="accent2"/>
                </a:solidFill>
              </a:rPr>
              <a:t>zusammen</a:t>
            </a:r>
          </a:p>
          <a:p>
            <a:r>
              <a:rPr lang="de-DE" b="1" u="none" dirty="0" smtClean="0"/>
              <a:t>Schlaganfall-Lotsen </a:t>
            </a:r>
            <a:r>
              <a:rPr lang="de-DE" b="1" u="none" dirty="0"/>
              <a:t>sind für die Koordination des Versorgungsprozesses </a:t>
            </a:r>
            <a:r>
              <a:rPr lang="de-DE" b="1" u="none" dirty="0" smtClean="0"/>
              <a:t>zuständig</a:t>
            </a:r>
          </a:p>
          <a:p>
            <a:pPr marL="90971" indent="-90971"/>
            <a:r>
              <a:rPr lang="de-DE" b="1" u="none" dirty="0" smtClean="0"/>
              <a:t>Schlaganfall-Lotsen leiten </a:t>
            </a:r>
            <a:r>
              <a:rPr lang="de-DE" b="1" u="none" dirty="0"/>
              <a:t>Schlaganfall-Betroffene,</a:t>
            </a:r>
            <a:r>
              <a:rPr lang="de-DE" b="1" u="none" dirty="0" smtClean="0"/>
              <a:t>                                                                   deren </a:t>
            </a:r>
            <a:r>
              <a:rPr lang="de-DE" b="1" u="none" dirty="0"/>
              <a:t>Versorgungsprozess geklärt ist                                                                                              und die noch einen weiteren Bedarf                 </a:t>
            </a:r>
          </a:p>
          <a:p>
            <a:pPr marL="90971" indent="-90971"/>
            <a:r>
              <a:rPr lang="de-DE" b="1" u="none" dirty="0"/>
              <a:t>an Begleitung/Unterstützung haben,                            </a:t>
            </a:r>
          </a:p>
          <a:p>
            <a:r>
              <a:rPr lang="de-DE" b="1" u="none" dirty="0" smtClean="0"/>
              <a:t>   an </a:t>
            </a:r>
            <a:r>
              <a:rPr lang="de-DE" b="1" u="none" dirty="0">
                <a:solidFill>
                  <a:srgbClr val="00B050"/>
                </a:solidFill>
              </a:rPr>
              <a:t>die Schlaganfall-Helfer </a:t>
            </a:r>
            <a:r>
              <a:rPr lang="de-DE" b="1" u="none" dirty="0"/>
              <a:t>vor Ort weiter</a:t>
            </a:r>
            <a:r>
              <a:rPr lang="de-DE" b="1" u="none" dirty="0" smtClean="0"/>
              <a:t>.</a:t>
            </a:r>
          </a:p>
          <a:p>
            <a:r>
              <a:rPr lang="de-DE" b="1" u="none" dirty="0" smtClean="0"/>
              <a:t>                                                                                  Schlaganfall-Lotsen arbeiten prozessorientiert,</a:t>
            </a:r>
          </a:p>
          <a:p>
            <a:endParaRPr lang="de-DE" b="1" dirty="0" smtClean="0"/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138790" y="640467"/>
            <a:ext cx="2144386" cy="550733"/>
          </a:xfrm>
        </p:spPr>
        <p:txBody>
          <a:bodyPr>
            <a:normAutofit/>
          </a:bodyPr>
          <a:lstStyle/>
          <a:p>
            <a:pPr algn="ctr"/>
            <a:r>
              <a:rPr lang="de-DE" u="none" dirty="0" smtClean="0">
                <a:solidFill>
                  <a:srgbClr val="00B050"/>
                </a:solidFill>
              </a:rPr>
              <a:t>Der Schlaganfall-Helfer als „Kümmerer“</a:t>
            </a:r>
          </a:p>
          <a:p>
            <a:pPr algn="ctr"/>
            <a:r>
              <a:rPr lang="de-DE" dirty="0" smtClean="0">
                <a:solidFill>
                  <a:srgbClr val="00B050"/>
                </a:solidFill>
              </a:rPr>
              <a:t>des </a:t>
            </a:r>
            <a:r>
              <a:rPr lang="de-DE" u="none" dirty="0" smtClean="0">
                <a:solidFill>
                  <a:srgbClr val="00B050"/>
                </a:solidFill>
              </a:rPr>
              <a:t>Patienten</a:t>
            </a:r>
            <a:endParaRPr lang="de-DE" u="none" dirty="0">
              <a:solidFill>
                <a:srgbClr val="00B05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138790" y="1174748"/>
            <a:ext cx="2628256" cy="2516685"/>
          </a:xfrm>
        </p:spPr>
        <p:txBody>
          <a:bodyPr>
            <a:normAutofit/>
          </a:bodyPr>
          <a:lstStyle/>
          <a:p>
            <a:endParaRPr lang="de-DE" b="1" dirty="0" smtClean="0">
              <a:solidFill>
                <a:srgbClr val="00B050"/>
              </a:solidFill>
            </a:endParaRPr>
          </a:p>
          <a:p>
            <a:pPr marL="90971" indent="-90971"/>
            <a:r>
              <a:rPr lang="de-DE" b="1" u="none" dirty="0" smtClean="0"/>
              <a:t>Schlaganfall-Helfer </a:t>
            </a:r>
            <a:r>
              <a:rPr lang="de-DE" b="1" u="none" dirty="0"/>
              <a:t>arbeiten </a:t>
            </a:r>
            <a:r>
              <a:rPr lang="de-DE" b="1" u="none" dirty="0" smtClean="0"/>
              <a:t>ehrenamtlich,</a:t>
            </a:r>
          </a:p>
          <a:p>
            <a:pPr marL="90971" indent="-90971"/>
            <a:r>
              <a:rPr lang="de-DE" b="1" u="none" dirty="0" smtClean="0"/>
              <a:t>Schlaganfall-Helfer </a:t>
            </a:r>
            <a:r>
              <a:rPr lang="de-DE" b="1" u="none" dirty="0"/>
              <a:t>können die Schlaganfall-Lotsen im Sinne eines Kümmerers </a:t>
            </a:r>
            <a:r>
              <a:rPr lang="de-DE" b="1" u="none" dirty="0" smtClean="0"/>
              <a:t>bei </a:t>
            </a:r>
            <a:r>
              <a:rPr lang="de-DE" b="1" u="none" dirty="0"/>
              <a:t>der Betreuung und Begleitung von Schlaganfall-Betroffenen unterstützen</a:t>
            </a:r>
            <a:r>
              <a:rPr lang="de-DE" b="1" u="none" dirty="0" smtClean="0"/>
              <a:t>.</a:t>
            </a:r>
          </a:p>
          <a:p>
            <a:pPr marL="90971" indent="-90971"/>
            <a:endParaRPr lang="de-DE" b="1" u="none" dirty="0" smtClean="0"/>
          </a:p>
          <a:p>
            <a:pPr marL="90971" indent="-90971"/>
            <a:r>
              <a:rPr lang="de-DE" b="1" u="none" dirty="0" smtClean="0"/>
              <a:t>Schlaganfall-Helfer </a:t>
            </a:r>
            <a:r>
              <a:rPr lang="de-DE" b="1" u="none" dirty="0"/>
              <a:t>sind vor allem in der psychosozialen Unterstützung (Besuchsdienst, Motivator, Vorbild) und als Vermittler von Informationen (Ansprechpartner für weitere Hilfen, Unterstützung bei behördlichen Angelegenheiten, Kontakt zur Selbsthilfe) tätig</a:t>
            </a:r>
            <a:r>
              <a:rPr lang="de-DE" b="1" u="none" dirty="0" smtClean="0"/>
              <a:t>.</a:t>
            </a:r>
          </a:p>
          <a:p>
            <a:pPr marL="90971" indent="-90971"/>
            <a:endParaRPr lang="de-DE" b="1" u="none" dirty="0" smtClean="0"/>
          </a:p>
          <a:p>
            <a:pPr marL="90971" indent="-90971"/>
            <a:r>
              <a:rPr lang="de-DE" b="1" u="none" dirty="0"/>
              <a:t>Schlaganfall-Helfer sind problem- und situationsbezogen tätig.</a:t>
            </a:r>
          </a:p>
          <a:p>
            <a:pPr marL="90971" indent="-90971"/>
            <a:endParaRPr lang="de-DE" b="1" u="none" dirty="0" smtClean="0"/>
          </a:p>
          <a:p>
            <a:pPr marL="90971" indent="-90971"/>
            <a:endParaRPr lang="de-DE" b="1" dirty="0"/>
          </a:p>
          <a:p>
            <a:pPr marL="90971" indent="-90971"/>
            <a:endParaRPr lang="de-DE" b="1" dirty="0"/>
          </a:p>
          <a:p>
            <a:pPr marL="90971" indent="-90971"/>
            <a:endParaRPr lang="de-DE" b="1" dirty="0"/>
          </a:p>
        </p:txBody>
      </p:sp>
      <p:sp>
        <p:nvSpPr>
          <p:cNvPr id="7" name="Rechteck 6"/>
          <p:cNvSpPr/>
          <p:nvPr/>
        </p:nvSpPr>
        <p:spPr>
          <a:xfrm>
            <a:off x="615590" y="592241"/>
            <a:ext cx="23874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63885">
              <a:defRPr/>
            </a:pPr>
            <a:r>
              <a:rPr lang="de-DE" sz="1100" b="1" i="1" dirty="0">
                <a:solidFill>
                  <a:srgbClr val="DB29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Schlaganfall-Lotse als </a:t>
            </a:r>
          </a:p>
          <a:p>
            <a:pPr algn="ctr" defTabSz="363885">
              <a:defRPr/>
            </a:pPr>
            <a:r>
              <a:rPr lang="de-DE" sz="1100" b="1" i="1" dirty="0">
                <a:solidFill>
                  <a:srgbClr val="DB29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100" b="1" i="1" dirty="0" err="1">
                <a:solidFill>
                  <a:srgbClr val="DB29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</a:t>
            </a:r>
            <a:r>
              <a:rPr lang="de-DE" sz="1100" b="1" i="1" dirty="0">
                <a:solidFill>
                  <a:srgbClr val="DB29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(h)r-Sprecher“ </a:t>
            </a:r>
          </a:p>
          <a:p>
            <a:pPr algn="ctr" defTabSz="363885">
              <a:defRPr/>
            </a:pPr>
            <a:r>
              <a:rPr lang="de-DE" sz="1100" b="1" i="1" dirty="0">
                <a:solidFill>
                  <a:srgbClr val="DB29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Patienten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213"/>
            <a:ext cx="850779" cy="6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7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059" y="1"/>
            <a:ext cx="4501851" cy="668516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de-DE" sz="1486" dirty="0"/>
              <a:t> </a:t>
            </a:r>
            <a:r>
              <a:rPr lang="de-DE" sz="1486" dirty="0">
                <a:solidFill>
                  <a:schemeClr val="tx1"/>
                </a:solidFill>
              </a:rPr>
              <a:t>Zur Geschichte der </a:t>
            </a:r>
            <a:br>
              <a:rPr lang="de-DE" sz="1486" dirty="0">
                <a:solidFill>
                  <a:schemeClr val="tx1"/>
                </a:solidFill>
              </a:rPr>
            </a:br>
            <a:r>
              <a:rPr lang="de-DE" sz="1486" dirty="0">
                <a:solidFill>
                  <a:schemeClr val="tx1"/>
                </a:solidFill>
              </a:rPr>
              <a:t>SHG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76708" y="711352"/>
            <a:ext cx="5231992" cy="2927198"/>
          </a:xfrm>
        </p:spPr>
        <p:txBody>
          <a:bodyPr>
            <a:normAutofit fontScale="77500" lnSpcReduction="20000"/>
          </a:bodyPr>
          <a:lstStyle/>
          <a:p>
            <a:r>
              <a:rPr lang="de-DE" b="1" u="none" dirty="0"/>
              <a:t>Auf Anregung der Kreisverwaltung Herford und im Zusammenarbeit mit dem ehemaligen Chefarzt der Neurologie am Klinikum Herford</a:t>
            </a:r>
            <a:r>
              <a:rPr lang="de-DE" b="1" u="none" dirty="0" smtClean="0"/>
              <a:t>,             </a:t>
            </a:r>
            <a:r>
              <a:rPr lang="de-DE" b="1" u="none" dirty="0">
                <a:solidFill>
                  <a:srgbClr val="FF0000"/>
                </a:solidFill>
              </a:rPr>
              <a:t>Dr. Bernd Ulrich Seidel, </a:t>
            </a:r>
            <a:r>
              <a:rPr lang="de-DE" b="1" u="none" dirty="0"/>
              <a:t>entwickelte sich </a:t>
            </a:r>
            <a:r>
              <a:rPr lang="de-DE" b="1" u="none" dirty="0" smtClean="0"/>
              <a:t>damals </a:t>
            </a:r>
            <a:r>
              <a:rPr lang="de-DE" b="1" u="none" dirty="0"/>
              <a:t>die Idee, eine Selbsthilfegruppe für Schlaganfallpatienten aufzubauen; deren Umsetzung erfolgte dann im Jahr 2001.</a:t>
            </a:r>
          </a:p>
          <a:p>
            <a:r>
              <a:rPr lang="de-DE" b="1" u="none" dirty="0" smtClean="0"/>
              <a:t>Aber bereits </a:t>
            </a:r>
            <a:r>
              <a:rPr lang="de-DE" b="1" u="none" dirty="0"/>
              <a:t>1995 erkannten zwei Frauen (Ruth </a:t>
            </a:r>
            <a:r>
              <a:rPr lang="de-DE" b="1" u="none" dirty="0" err="1"/>
              <a:t>Noczinsky</a:t>
            </a:r>
            <a:r>
              <a:rPr lang="de-DE" b="1" u="none" dirty="0"/>
              <a:t> und Karin </a:t>
            </a:r>
            <a:r>
              <a:rPr lang="de-DE" b="1" u="none" dirty="0" err="1"/>
              <a:t>Manteufel</a:t>
            </a:r>
            <a:r>
              <a:rPr lang="de-DE" b="1" u="none" dirty="0"/>
              <a:t>) - deren Männer unter schweren Sprachstörungen (Aphasie) infolge eines Schlaganfalls litten - die Notwendigkeit einer Selbsthilfegruppe speziell für “</a:t>
            </a:r>
            <a:r>
              <a:rPr lang="de-DE" b="1" u="none" dirty="0" err="1"/>
              <a:t>Aphasiker</a:t>
            </a:r>
            <a:r>
              <a:rPr lang="de-DE" b="1" u="none" dirty="0"/>
              <a:t>“.</a:t>
            </a:r>
          </a:p>
          <a:p>
            <a:endParaRPr lang="de-DE" b="1" u="none" dirty="0"/>
          </a:p>
          <a:p>
            <a:r>
              <a:rPr lang="de-DE" b="1" u="none" dirty="0"/>
              <a:t>Somit existieren bis heute zwei Selbsthilfegruppen, die jedoch eng zusammenarbeiten, </a:t>
            </a:r>
            <a:r>
              <a:rPr lang="de-DE" b="1" u="none" dirty="0">
                <a:solidFill>
                  <a:srgbClr val="FF0000"/>
                </a:solidFill>
              </a:rPr>
              <a:t>zumal Dr. Seidel nach seiner Pensionierung beide Gruppen </a:t>
            </a:r>
            <a:r>
              <a:rPr lang="de-DE" b="1" u="none" dirty="0" smtClean="0">
                <a:solidFill>
                  <a:srgbClr val="FF0000"/>
                </a:solidFill>
              </a:rPr>
              <a:t>bis 2021</a:t>
            </a:r>
            <a:r>
              <a:rPr lang="de-DE" b="1" u="none" dirty="0" smtClean="0"/>
              <a:t>ehrenamtlich </a:t>
            </a:r>
            <a:r>
              <a:rPr lang="de-DE" b="1" u="none" dirty="0"/>
              <a:t>begleitet und sein profundes Wissen als Neurologe den Gruppen zur Verfügung </a:t>
            </a:r>
            <a:r>
              <a:rPr lang="de-DE" b="1" u="none" dirty="0" smtClean="0"/>
              <a:t>gestellt hat .In seinem Geist wird sie nun fortgesetzt, da </a:t>
            </a:r>
            <a:r>
              <a:rPr lang="de-DE" b="1" u="none" smtClean="0"/>
              <a:t>er jetzt in </a:t>
            </a:r>
            <a:r>
              <a:rPr lang="de-DE" b="1" u="none" dirty="0" smtClean="0"/>
              <a:t>Tübingen lebt.</a:t>
            </a:r>
            <a:endParaRPr lang="de-DE" b="1" u="none" dirty="0"/>
          </a:p>
          <a:p>
            <a:endParaRPr lang="de-DE" b="1" u="none" dirty="0"/>
          </a:p>
          <a:p>
            <a:r>
              <a:rPr lang="de-DE" b="1" u="none" dirty="0"/>
              <a:t> </a:t>
            </a:r>
            <a:r>
              <a:rPr lang="de-DE" b="1" u="none" dirty="0" smtClean="0"/>
              <a:t>Gemeinsame </a:t>
            </a:r>
            <a:r>
              <a:rPr lang="de-DE" b="1" u="none" dirty="0"/>
              <a:t>Auftritte in der Öffentlichkeit sowie Besuche von Reha-Einrichtungen sind selbstverständlich</a:t>
            </a:r>
            <a:r>
              <a:rPr lang="de-DE" b="1" u="none" dirty="0" smtClean="0"/>
              <a:t>.</a:t>
            </a:r>
          </a:p>
          <a:p>
            <a:endParaRPr lang="de-DE" b="1" u="none" dirty="0"/>
          </a:p>
          <a:p>
            <a:r>
              <a:rPr lang="de-DE" b="1" u="none" dirty="0"/>
              <a:t>Auch die Homepage im Internet wird von beiden Gruppen gepflegt.</a:t>
            </a:r>
          </a:p>
          <a:p>
            <a:endParaRPr lang="de-DE" u="none" dirty="0"/>
          </a:p>
        </p:txBody>
      </p:sp>
      <p:pic>
        <p:nvPicPr>
          <p:cNvPr id="6" name="Inhaltsplatzhalter 3" descr="s16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2" y="0"/>
            <a:ext cx="1011782" cy="662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5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1301750" y="11368"/>
          <a:ext cx="2971800" cy="362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Dokument" r:id="rId3" imgW="7202727" imgH="10454817" progId="Word.Document.12">
                  <p:embed/>
                </p:oleObj>
              </mc:Choice>
              <mc:Fallback>
                <p:oleObj name="Dokument" r:id="rId3" imgW="7202727" imgH="10454817" progId="Word.Documen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1750" y="11368"/>
                        <a:ext cx="2971800" cy="3627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2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20" y="3276198"/>
            <a:ext cx="4945380" cy="9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4902200" algn="l"/>
              </a:tabLst>
            </a:pPr>
            <a:r>
              <a:rPr sz="600" dirty="0">
                <a:solidFill>
                  <a:srgbClr val="7E7E7E"/>
                </a:solidFill>
                <a:latin typeface="Arial"/>
                <a:cs typeface="Arial"/>
              </a:rPr>
              <a:t>Stiftung</a:t>
            </a:r>
            <a:r>
              <a:rPr sz="600" spc="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7E7E7E"/>
                </a:solidFill>
                <a:latin typeface="Arial"/>
                <a:cs typeface="Arial"/>
              </a:rPr>
              <a:t>Deutsche</a:t>
            </a:r>
            <a:r>
              <a:rPr sz="600" spc="7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7E7E7E"/>
                </a:solidFill>
                <a:latin typeface="Arial"/>
                <a:cs typeface="Arial"/>
              </a:rPr>
              <a:t>Schlaganfall-Hilfe</a:t>
            </a:r>
            <a:r>
              <a:rPr sz="600" dirty="0">
                <a:solidFill>
                  <a:srgbClr val="7E7E7E"/>
                </a:solidFill>
                <a:latin typeface="Arial"/>
                <a:cs typeface="Arial"/>
              </a:rPr>
              <a:t>	</a:t>
            </a:r>
            <a:r>
              <a:rPr sz="900" spc="-75" baseline="4629" dirty="0">
                <a:solidFill>
                  <a:srgbClr val="898989"/>
                </a:solidFill>
                <a:latin typeface="Arial"/>
                <a:cs typeface="Arial"/>
              </a:rPr>
              <a:t>9</a:t>
            </a:r>
            <a:endParaRPr sz="900" baseline="4629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96000" cy="3429000"/>
            <a:chOff x="0" y="0"/>
            <a:chExt cx="6096000" cy="3429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095999" cy="342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500" y="70104"/>
              <a:ext cx="877824" cy="3977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11836"/>
              <a:ext cx="1823085" cy="413384"/>
            </a:xfrm>
            <a:custGeom>
              <a:avLst/>
              <a:gdLst/>
              <a:ahLst/>
              <a:cxnLst/>
              <a:rect l="l" t="t" r="r" b="b"/>
              <a:pathLst>
                <a:path w="1823085" h="413384">
                  <a:moveTo>
                    <a:pt x="1822704" y="413003"/>
                  </a:moveTo>
                  <a:lnTo>
                    <a:pt x="0" y="413003"/>
                  </a:lnTo>
                  <a:lnTo>
                    <a:pt x="0" y="0"/>
                  </a:lnTo>
                  <a:lnTo>
                    <a:pt x="1822704" y="0"/>
                  </a:lnTo>
                  <a:lnTo>
                    <a:pt x="1822704" y="413003"/>
                  </a:lnTo>
                  <a:close/>
                </a:path>
              </a:pathLst>
            </a:custGeom>
            <a:solidFill>
              <a:srgbClr val="E42F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2F2F2"/>
                </a:solidFill>
              </a:rPr>
              <a:t>Unser</a:t>
            </a:r>
            <a:r>
              <a:rPr sz="2000" spc="-25" dirty="0">
                <a:solidFill>
                  <a:srgbClr val="F2F2F2"/>
                </a:solidFill>
              </a:rPr>
              <a:t> </a:t>
            </a:r>
            <a:r>
              <a:rPr sz="2000" spc="-20" dirty="0">
                <a:solidFill>
                  <a:srgbClr val="F2F2F2"/>
                </a:solidFill>
              </a:rPr>
              <a:t>Ziel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0" y="762000"/>
            <a:ext cx="2399030" cy="981710"/>
          </a:xfrm>
          <a:custGeom>
            <a:avLst/>
            <a:gdLst/>
            <a:ahLst/>
            <a:cxnLst/>
            <a:rect l="l" t="t" r="r" b="b"/>
            <a:pathLst>
              <a:path w="2399030" h="981710">
                <a:moveTo>
                  <a:pt x="2398776" y="981456"/>
                </a:moveTo>
                <a:lnTo>
                  <a:pt x="0" y="981456"/>
                </a:lnTo>
                <a:lnTo>
                  <a:pt x="0" y="0"/>
                </a:lnTo>
                <a:lnTo>
                  <a:pt x="2398776" y="0"/>
                </a:lnTo>
                <a:lnTo>
                  <a:pt x="2398776" y="981456"/>
                </a:lnTo>
                <a:close/>
              </a:path>
            </a:pathLst>
          </a:custGeom>
          <a:solidFill>
            <a:srgbClr val="E42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3509" y="889452"/>
            <a:ext cx="21209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2F2F2"/>
                </a:solidFill>
                <a:latin typeface="Arial"/>
                <a:cs typeface="Arial"/>
              </a:rPr>
              <a:t>Jeder,</a:t>
            </a:r>
            <a:r>
              <a:rPr sz="1600" b="1" spc="-6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2F2F2"/>
                </a:solidFill>
                <a:latin typeface="Arial"/>
                <a:cs typeface="Arial"/>
              </a:rPr>
              <a:t>der</a:t>
            </a:r>
            <a:r>
              <a:rPr sz="1600" b="1" spc="-4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2F2F2"/>
                </a:solidFill>
                <a:latin typeface="Arial"/>
                <a:cs typeface="Arial"/>
              </a:rPr>
              <a:t>es</a:t>
            </a:r>
            <a:r>
              <a:rPr sz="1600" b="1" spc="-3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2F2F2"/>
                </a:solidFill>
                <a:latin typeface="Arial"/>
                <a:cs typeface="Arial"/>
              </a:rPr>
              <a:t>braucht, </a:t>
            </a:r>
            <a:r>
              <a:rPr sz="1600" b="1" dirty="0">
                <a:solidFill>
                  <a:srgbClr val="F2F2F2"/>
                </a:solidFill>
                <a:latin typeface="Arial"/>
                <a:cs typeface="Arial"/>
              </a:rPr>
              <a:t>soll</a:t>
            </a:r>
            <a:r>
              <a:rPr sz="1600" b="1" spc="-4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2F2F2"/>
                </a:solidFill>
                <a:latin typeface="Arial"/>
                <a:cs typeface="Arial"/>
              </a:rPr>
              <a:t>einen</a:t>
            </a:r>
            <a:r>
              <a:rPr sz="1600" b="1" spc="-4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2F2F2"/>
                </a:solidFill>
                <a:latin typeface="Arial"/>
                <a:cs typeface="Arial"/>
              </a:rPr>
              <a:t>Lotsen bekommen.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" y="6096"/>
            <a:ext cx="6082665" cy="3415665"/>
          </a:xfrm>
          <a:custGeom>
            <a:avLst/>
            <a:gdLst/>
            <a:ahLst/>
            <a:cxnLst/>
            <a:rect l="l" t="t" r="r" b="b"/>
            <a:pathLst>
              <a:path w="6082665" h="3415665">
                <a:moveTo>
                  <a:pt x="6082283" y="0"/>
                </a:moveTo>
                <a:lnTo>
                  <a:pt x="0" y="0"/>
                </a:lnTo>
                <a:lnTo>
                  <a:pt x="0" y="3415284"/>
                </a:lnTo>
                <a:lnTo>
                  <a:pt x="6082283" y="3415284"/>
                </a:lnTo>
                <a:lnTo>
                  <a:pt x="608228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-12699" y="3455924"/>
            <a:ext cx="9271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solidFill>
                  <a:srgbClr val="262626"/>
                </a:solidFill>
                <a:latin typeface="Calibri"/>
                <a:cs typeface="Calibri"/>
              </a:rPr>
              <a:t>9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807" y="0"/>
            <a:ext cx="5345113" cy="76839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de-DE" sz="1403" dirty="0" smtClean="0">
                <a:solidFill>
                  <a:schemeClr val="bg1"/>
                </a:solidFill>
              </a:rPr>
              <a:t>Der Kreis </a:t>
            </a:r>
            <a:r>
              <a:rPr lang="de-DE" sz="1403" dirty="0">
                <a:solidFill>
                  <a:schemeClr val="bg1"/>
                </a:solidFill>
              </a:rPr>
              <a:t>Herford –</a:t>
            </a:r>
            <a:br>
              <a:rPr lang="de-DE" sz="1403" dirty="0">
                <a:solidFill>
                  <a:schemeClr val="bg1"/>
                </a:solidFill>
              </a:rPr>
            </a:br>
            <a:r>
              <a:rPr lang="de-DE" sz="1403" dirty="0" smtClean="0">
                <a:solidFill>
                  <a:schemeClr val="bg1"/>
                </a:solidFill>
              </a:rPr>
              <a:t>in </a:t>
            </a:r>
            <a:r>
              <a:rPr lang="de-DE" sz="1403" dirty="0">
                <a:solidFill>
                  <a:schemeClr val="bg1"/>
                </a:solidFill>
              </a:rPr>
              <a:t>der „Schlaganfall- Versorgung“ </a:t>
            </a:r>
            <a:r>
              <a:rPr lang="de-DE" sz="1403" dirty="0" smtClean="0">
                <a:solidFill>
                  <a:schemeClr val="bg1"/>
                </a:solidFill>
              </a:rPr>
              <a:t>auf dem Prüfstand !                       </a:t>
            </a:r>
            <a:endParaRPr lang="de-DE" sz="1403" dirty="0">
              <a:solidFill>
                <a:schemeClr val="bg1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95" y="1274396"/>
            <a:ext cx="2241801" cy="2049146"/>
          </a:xfrm>
        </p:spPr>
      </p:pic>
      <p:pic>
        <p:nvPicPr>
          <p:cNvPr id="31750" name="Picture 6" descr="Schlaganfall | wolfgangbocksch | Flick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877106" cy="7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9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832460"/>
              </p:ext>
            </p:extLst>
          </p:nvPr>
        </p:nvGraphicFramePr>
        <p:xfrm>
          <a:off x="1301750" y="11257"/>
          <a:ext cx="3352800" cy="3158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Dokument" r:id="rId3" imgW="7316873" imgH="10098006" progId="Word.Document.12">
                  <p:embed/>
                </p:oleObj>
              </mc:Choice>
              <mc:Fallback>
                <p:oleObj name="Dokument" r:id="rId3" imgW="7316873" imgH="100980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1750" y="11257"/>
                        <a:ext cx="3352800" cy="3158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51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84888"/>
              </p:ext>
            </p:extLst>
          </p:nvPr>
        </p:nvGraphicFramePr>
        <p:xfrm>
          <a:off x="615950" y="-85725"/>
          <a:ext cx="434340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Dokument" r:id="rId3" imgW="7202727" imgH="10279112" progId="Word.Document.12">
                  <p:embed/>
                </p:oleObj>
              </mc:Choice>
              <mc:Fallback>
                <p:oleObj name="Dokument" r:id="rId3" imgW="7202727" imgH="102791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950" y="-85725"/>
                        <a:ext cx="4343400" cy="452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1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0" y="5543"/>
            <a:ext cx="6108700" cy="725024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>
            <a:normAutofit fontScale="97500"/>
          </a:bodyPr>
          <a:lstStyle>
            <a:lvl1pPr>
              <a:defRPr sz="1600" b="1" i="0">
                <a:solidFill>
                  <a:srgbClr val="E42F1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de-DE" sz="1403" dirty="0" smtClean="0">
                <a:solidFill>
                  <a:schemeClr val="bg1"/>
                </a:solidFill>
              </a:rPr>
              <a:t>           „</a:t>
            </a:r>
            <a:r>
              <a:rPr lang="de-DE" sz="2000" dirty="0" smtClean="0">
                <a:solidFill>
                  <a:srgbClr val="FF0000"/>
                </a:solidFill>
              </a:rPr>
              <a:t>Vernetzung“  </a:t>
            </a:r>
          </a:p>
          <a:p>
            <a:pPr algn="ctr"/>
            <a:r>
              <a:rPr lang="de-DE" sz="1403" dirty="0" smtClean="0">
                <a:solidFill>
                  <a:schemeClr val="bg1"/>
                </a:solidFill>
              </a:rPr>
              <a:t> Grundlage  der Schlaganfallversorgung im Kreis Herford:</a:t>
            </a:r>
            <a:br>
              <a:rPr lang="de-DE" sz="1403" dirty="0" smtClean="0">
                <a:solidFill>
                  <a:schemeClr val="bg1"/>
                </a:solidFill>
              </a:rPr>
            </a:br>
            <a:endParaRPr lang="de-DE" sz="1102" dirty="0">
              <a:solidFill>
                <a:schemeClr val="bg1"/>
              </a:solidFill>
            </a:endParaRPr>
          </a:p>
        </p:txBody>
      </p:sp>
      <p:pic>
        <p:nvPicPr>
          <p:cNvPr id="6" name="Picture 4" descr="Stiftung Deutsche Schlaganfall-Hilfe - Jobs und Mission | GoodJob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675439"/>
            <a:ext cx="2139950" cy="14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nhaltsplatzhalter 8" descr="Startseit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881744"/>
            <a:ext cx="1767871" cy="75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s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80" y="800623"/>
            <a:ext cx="1001991" cy="1036558"/>
          </a:xfrm>
          <a:prstGeom prst="rect">
            <a:avLst/>
          </a:prstGeom>
          <a:noFill/>
        </p:spPr>
      </p:pic>
      <p:sp>
        <p:nvSpPr>
          <p:cNvPr id="15" name="Textplatzhalter 4"/>
          <p:cNvSpPr>
            <a:spLocks noGrp="1"/>
          </p:cNvSpPr>
          <p:nvPr>
            <p:ph sz="half" idx="3"/>
          </p:nvPr>
        </p:nvSpPr>
        <p:spPr>
          <a:xfrm>
            <a:off x="4302444" y="1841634"/>
            <a:ext cx="1676400" cy="369332"/>
          </a:xfrm>
        </p:spPr>
        <p:txBody>
          <a:bodyPr/>
          <a:lstStyle/>
          <a:p>
            <a:pPr algn="ctr"/>
            <a:r>
              <a:rPr lang="de-DE" sz="1200" dirty="0" smtClean="0"/>
              <a:t>SHG &amp; </a:t>
            </a:r>
            <a:r>
              <a:rPr lang="de-DE" sz="1200" dirty="0" err="1" smtClean="0"/>
              <a:t>Aphasiker</a:t>
            </a:r>
            <a:r>
              <a:rPr lang="de-DE" sz="1200" dirty="0" smtClean="0"/>
              <a:t>-Herford</a:t>
            </a:r>
            <a:endParaRPr lang="de-DE" sz="1200" dirty="0"/>
          </a:p>
        </p:txBody>
      </p:sp>
      <p:pic>
        <p:nvPicPr>
          <p:cNvPr id="16" name="Picture 6" descr="Projekt Schlaganfallhelfer - DRK KV Her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72" y="2488845"/>
            <a:ext cx="1475953" cy="98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feil in vier Richtungen 18"/>
          <p:cNvSpPr/>
          <p:nvPr/>
        </p:nvSpPr>
        <p:spPr>
          <a:xfrm>
            <a:off x="2549866" y="2157435"/>
            <a:ext cx="490839" cy="330439"/>
          </a:xfrm>
          <a:prstGeom prst="quadArrow">
            <a:avLst>
              <a:gd name="adj1" fmla="val 22500"/>
              <a:gd name="adj2" fmla="val 29167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utoShape 2" descr="Klinikum Herf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196" name="Picture 4" descr="Klinikum Herford | PsychJO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708004"/>
            <a:ext cx="2236279" cy="71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ildergebnis für Deutsches Rotes Kreuz HERFORD LA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59" y="2322654"/>
            <a:ext cx="1069975" cy="11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3872" y="3276198"/>
            <a:ext cx="4254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600" dirty="0">
                <a:solidFill>
                  <a:srgbClr val="898989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44" y="0"/>
            <a:ext cx="6096000" cy="3429000"/>
            <a:chOff x="9144" y="0"/>
            <a:chExt cx="6096000" cy="3429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" y="0"/>
              <a:ext cx="6095999" cy="342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2644" y="70104"/>
              <a:ext cx="877824" cy="3977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44" y="809244"/>
              <a:ext cx="2124710" cy="669290"/>
            </a:xfrm>
            <a:custGeom>
              <a:avLst/>
              <a:gdLst/>
              <a:ahLst/>
              <a:cxnLst/>
              <a:rect l="l" t="t" r="r" b="b"/>
              <a:pathLst>
                <a:path w="2124710" h="669290">
                  <a:moveTo>
                    <a:pt x="1857743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857743" y="266700"/>
                  </a:lnTo>
                  <a:lnTo>
                    <a:pt x="1857743" y="0"/>
                  </a:lnTo>
                  <a:close/>
                </a:path>
                <a:path w="2124710" h="669290">
                  <a:moveTo>
                    <a:pt x="2124443" y="402336"/>
                  </a:moveTo>
                  <a:lnTo>
                    <a:pt x="0" y="402336"/>
                  </a:lnTo>
                  <a:lnTo>
                    <a:pt x="0" y="669036"/>
                  </a:lnTo>
                  <a:lnTo>
                    <a:pt x="2124443" y="669036"/>
                  </a:lnTo>
                  <a:lnTo>
                    <a:pt x="2124443" y="402336"/>
                  </a:lnTo>
                  <a:close/>
                </a:path>
              </a:pathLst>
            </a:custGeom>
            <a:solidFill>
              <a:srgbClr val="E42F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0926" y="857511"/>
            <a:ext cx="1468120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Elke</a:t>
            </a:r>
            <a:r>
              <a:rPr sz="900" b="1" spc="-1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2F2F2"/>
                </a:solidFill>
                <a:latin typeface="Arial"/>
                <a:cs typeface="Arial"/>
              </a:rPr>
              <a:t>Geiseler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Schlaganfall</a:t>
            </a:r>
            <a:r>
              <a:rPr sz="900" b="1" spc="-3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mit</a:t>
            </a:r>
            <a:r>
              <a:rPr sz="900" b="1" spc="-1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70</a:t>
            </a:r>
            <a:r>
              <a:rPr sz="900" b="1" spc="-1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2F2F2"/>
                </a:solidFill>
                <a:latin typeface="Arial"/>
                <a:cs typeface="Arial"/>
              </a:rPr>
              <a:t>Jahren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" y="1615440"/>
            <a:ext cx="2720340" cy="1394460"/>
          </a:xfrm>
          <a:custGeom>
            <a:avLst/>
            <a:gdLst/>
            <a:ahLst/>
            <a:cxnLst/>
            <a:rect l="l" t="t" r="r" b="b"/>
            <a:pathLst>
              <a:path w="2720340" h="1394460">
                <a:moveTo>
                  <a:pt x="2720339" y="1394460"/>
                </a:moveTo>
                <a:lnTo>
                  <a:pt x="0" y="1394460"/>
                </a:lnTo>
                <a:lnTo>
                  <a:pt x="0" y="0"/>
                </a:lnTo>
                <a:lnTo>
                  <a:pt x="2720339" y="0"/>
                </a:lnTo>
                <a:lnTo>
                  <a:pt x="2720339" y="1394460"/>
                </a:lnTo>
                <a:close/>
              </a:path>
            </a:pathLst>
          </a:custGeom>
          <a:solidFill>
            <a:srgbClr val="E42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7710" y="1759629"/>
            <a:ext cx="2398395" cy="1169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304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2F2F2"/>
                </a:solidFill>
                <a:latin typeface="Arial"/>
                <a:cs typeface="Arial"/>
              </a:rPr>
              <a:t>„Meine</a:t>
            </a:r>
            <a:r>
              <a:rPr sz="1000" b="1" spc="-3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2F2F2"/>
                </a:solidFill>
                <a:latin typeface="Arial"/>
                <a:cs typeface="Arial"/>
              </a:rPr>
              <a:t>Schlaganfall-</a:t>
            </a:r>
            <a:r>
              <a:rPr sz="1000" b="1" dirty="0">
                <a:solidFill>
                  <a:srgbClr val="F2F2F2"/>
                </a:solidFill>
                <a:latin typeface="Arial"/>
                <a:cs typeface="Arial"/>
              </a:rPr>
              <a:t>Lotsin hat</a:t>
            </a:r>
            <a:r>
              <a:rPr sz="1000" b="1" spc="-20" dirty="0">
                <a:solidFill>
                  <a:srgbClr val="F2F2F2"/>
                </a:solidFill>
                <a:latin typeface="Arial"/>
                <a:cs typeface="Arial"/>
              </a:rPr>
              <a:t> mich </a:t>
            </a:r>
            <a:r>
              <a:rPr sz="1000" b="1" dirty="0">
                <a:solidFill>
                  <a:srgbClr val="F2F2F2"/>
                </a:solidFill>
                <a:latin typeface="Arial"/>
                <a:cs typeface="Arial"/>
              </a:rPr>
              <a:t>nicht</a:t>
            </a:r>
            <a:r>
              <a:rPr sz="1000" b="1" spc="-2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2F2F2"/>
                </a:solidFill>
                <a:latin typeface="Arial"/>
                <a:cs typeface="Arial"/>
              </a:rPr>
              <a:t>nur</a:t>
            </a:r>
            <a:r>
              <a:rPr sz="1000" b="1" spc="-2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2F2F2"/>
                </a:solidFill>
                <a:latin typeface="Arial"/>
                <a:cs typeface="Arial"/>
              </a:rPr>
              <a:t>als</a:t>
            </a:r>
            <a:r>
              <a:rPr sz="1000" b="1" spc="-2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2F2F2"/>
                </a:solidFill>
                <a:latin typeface="Arial"/>
                <a:cs typeface="Arial"/>
              </a:rPr>
              <a:t>Patientin,</a:t>
            </a:r>
            <a:r>
              <a:rPr sz="1000" b="1" spc="-2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2F2F2"/>
                </a:solidFill>
                <a:latin typeface="Arial"/>
                <a:cs typeface="Arial"/>
              </a:rPr>
              <a:t>sondern </a:t>
            </a:r>
            <a:r>
              <a:rPr sz="1000" b="1" spc="-25" dirty="0">
                <a:solidFill>
                  <a:srgbClr val="F2F2F2"/>
                </a:solidFill>
                <a:latin typeface="Arial"/>
                <a:cs typeface="Arial"/>
              </a:rPr>
              <a:t>als </a:t>
            </a:r>
            <a:r>
              <a:rPr sz="1000" b="1" dirty="0">
                <a:solidFill>
                  <a:srgbClr val="F2F2F2"/>
                </a:solidFill>
                <a:latin typeface="Arial"/>
                <a:cs typeface="Arial"/>
              </a:rPr>
              <a:t>Mensch</a:t>
            </a:r>
            <a:r>
              <a:rPr sz="1000" b="1" spc="-5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2F2F2"/>
                </a:solidFill>
                <a:latin typeface="Arial"/>
                <a:cs typeface="Arial"/>
              </a:rPr>
              <a:t>gesehen.“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Die</a:t>
            </a:r>
            <a:r>
              <a:rPr sz="900" b="1" spc="-1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Arbeit</a:t>
            </a:r>
            <a:r>
              <a:rPr sz="900" b="1" spc="2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der</a:t>
            </a:r>
            <a:r>
              <a:rPr sz="900" b="1" spc="3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2F2F2"/>
                </a:solidFill>
                <a:latin typeface="Arial"/>
                <a:cs typeface="Arial"/>
              </a:rPr>
              <a:t>Schlaganfall-Lotsen </a:t>
            </a: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verbessert</a:t>
            </a:r>
            <a:r>
              <a:rPr sz="900" b="1" spc="-2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die</a:t>
            </a:r>
            <a:r>
              <a:rPr sz="900" b="1" spc="-2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Lebensqualität</a:t>
            </a:r>
            <a:r>
              <a:rPr sz="900" b="1" spc="-3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F2F2F2"/>
                </a:solidFill>
                <a:latin typeface="Arial"/>
                <a:cs typeface="Arial"/>
              </a:rPr>
              <a:t>der </a:t>
            </a: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Betroffenen,</a:t>
            </a:r>
            <a:r>
              <a:rPr sz="900" b="1" spc="-2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aber</a:t>
            </a:r>
            <a:r>
              <a:rPr sz="900" b="1" spc="-2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auch</a:t>
            </a:r>
            <a:r>
              <a:rPr sz="900" b="1" spc="-1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das</a:t>
            </a:r>
            <a:r>
              <a:rPr sz="900" b="1" spc="-1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2F2F2"/>
                </a:solidFill>
                <a:latin typeface="Arial"/>
                <a:cs typeface="Arial"/>
              </a:rPr>
              <a:t>Zusammenspiel </a:t>
            </a: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aller</a:t>
            </a:r>
            <a:r>
              <a:rPr sz="900" b="1" spc="-6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2F2F2"/>
                </a:solidFill>
                <a:latin typeface="Arial"/>
                <a:cs typeface="Arial"/>
              </a:rPr>
              <a:t>Akteure in der</a:t>
            </a:r>
            <a:r>
              <a:rPr sz="900" b="1" spc="-2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2F2F2"/>
                </a:solidFill>
                <a:latin typeface="Arial"/>
                <a:cs typeface="Arial"/>
              </a:rPr>
              <a:t>Region!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7963" y="3266948"/>
            <a:ext cx="139382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Foto:</a:t>
            </a:r>
            <a:r>
              <a:rPr sz="5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Stiftung</a:t>
            </a:r>
            <a:r>
              <a:rPr sz="5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Deutsche</a:t>
            </a:r>
            <a:r>
              <a:rPr sz="5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Schlaganfall-</a:t>
            </a:r>
            <a:r>
              <a:rPr sz="550" spc="-20" dirty="0">
                <a:solidFill>
                  <a:srgbClr val="FFFFFF"/>
                </a:solidFill>
                <a:latin typeface="Arial"/>
                <a:cs typeface="Arial"/>
              </a:rPr>
              <a:t>Hilfe</a:t>
            </a:r>
            <a:endParaRPr sz="5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" y="6095"/>
            <a:ext cx="6082665" cy="3415665"/>
          </a:xfrm>
          <a:custGeom>
            <a:avLst/>
            <a:gdLst/>
            <a:ahLst/>
            <a:cxnLst/>
            <a:rect l="l" t="t" r="r" b="b"/>
            <a:pathLst>
              <a:path w="6082665" h="3415665">
                <a:moveTo>
                  <a:pt x="6082283" y="0"/>
                </a:moveTo>
                <a:lnTo>
                  <a:pt x="0" y="0"/>
                </a:lnTo>
                <a:lnTo>
                  <a:pt x="0" y="3415283"/>
                </a:lnTo>
                <a:lnTo>
                  <a:pt x="6082283" y="3415283"/>
                </a:lnTo>
                <a:lnTo>
                  <a:pt x="608228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-3555" y="3455923"/>
            <a:ext cx="9271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solidFill>
                  <a:srgbClr val="262626"/>
                </a:solidFill>
                <a:latin typeface="Calibri"/>
                <a:cs typeface="Calibri"/>
              </a:rPr>
              <a:t>2</a:t>
            </a:r>
            <a:endParaRPr sz="1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7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2" y="3256279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898989"/>
                </a:solidFill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716" y="3263900"/>
            <a:ext cx="4089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898989"/>
                </a:solidFill>
                <a:latin typeface="Arial"/>
                <a:cs typeface="Arial"/>
              </a:rPr>
              <a:t>09.03.2023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905"/>
              </a:lnSpc>
              <a:spcBef>
                <a:spcPts val="95"/>
              </a:spcBef>
            </a:pPr>
            <a:r>
              <a:rPr dirty="0"/>
              <a:t>Die</a:t>
            </a:r>
            <a:r>
              <a:rPr spc="-95" dirty="0"/>
              <a:t> </a:t>
            </a:r>
            <a:r>
              <a:rPr dirty="0"/>
              <a:t>Arbeitsfelder</a:t>
            </a:r>
            <a:r>
              <a:rPr spc="20" dirty="0"/>
              <a:t> </a:t>
            </a:r>
            <a:r>
              <a:rPr dirty="0"/>
              <a:t>der</a:t>
            </a:r>
            <a:r>
              <a:rPr spc="-35" dirty="0"/>
              <a:t> </a:t>
            </a:r>
            <a:r>
              <a:rPr spc="-20" dirty="0"/>
              <a:t>Schlaganfall-</a:t>
            </a:r>
            <a:r>
              <a:rPr spc="-10" dirty="0"/>
              <a:t>Lotsen</a:t>
            </a:r>
          </a:p>
          <a:p>
            <a:pPr marL="21590">
              <a:lnSpc>
                <a:spcPts val="1365"/>
              </a:lnSpc>
            </a:pPr>
            <a:r>
              <a:rPr sz="1150" dirty="0">
                <a:solidFill>
                  <a:srgbClr val="000000"/>
                </a:solidFill>
              </a:rPr>
              <a:t>Professionelles</a:t>
            </a:r>
            <a:r>
              <a:rPr sz="1150" spc="-50" dirty="0">
                <a:solidFill>
                  <a:srgbClr val="000000"/>
                </a:solidFill>
              </a:rPr>
              <a:t> </a:t>
            </a:r>
            <a:r>
              <a:rPr sz="1150" dirty="0">
                <a:solidFill>
                  <a:srgbClr val="000000"/>
                </a:solidFill>
              </a:rPr>
              <a:t>Netzwerk</a:t>
            </a:r>
            <a:r>
              <a:rPr sz="1150" spc="-35" dirty="0">
                <a:solidFill>
                  <a:srgbClr val="000000"/>
                </a:solidFill>
              </a:rPr>
              <a:t> </a:t>
            </a:r>
            <a:r>
              <a:rPr sz="1150" dirty="0">
                <a:solidFill>
                  <a:srgbClr val="000000"/>
                </a:solidFill>
              </a:rPr>
              <a:t>für</a:t>
            </a:r>
            <a:r>
              <a:rPr sz="1150" spc="-30" dirty="0">
                <a:solidFill>
                  <a:srgbClr val="000000"/>
                </a:solidFill>
              </a:rPr>
              <a:t> </a:t>
            </a:r>
            <a:r>
              <a:rPr sz="1150" dirty="0">
                <a:solidFill>
                  <a:srgbClr val="000000"/>
                </a:solidFill>
              </a:rPr>
              <a:t>die</a:t>
            </a:r>
            <a:r>
              <a:rPr sz="1150" spc="-35" dirty="0">
                <a:solidFill>
                  <a:srgbClr val="000000"/>
                </a:solidFill>
              </a:rPr>
              <a:t> </a:t>
            </a:r>
            <a:r>
              <a:rPr sz="1150" spc="-10" dirty="0">
                <a:solidFill>
                  <a:srgbClr val="000000"/>
                </a:solidFill>
              </a:rPr>
              <a:t>Patienten</a:t>
            </a:r>
            <a:endParaRPr sz="115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096" y="701040"/>
            <a:ext cx="3848099" cy="26167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42682" y="1662228"/>
            <a:ext cx="626745" cy="673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spcBef>
                <a:spcPts val="105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Schlaganfall</a:t>
            </a:r>
            <a:endParaRPr sz="800">
              <a:latin typeface="Arial"/>
              <a:cs typeface="Arial"/>
            </a:endParaRPr>
          </a:p>
          <a:p>
            <a:pPr marL="2540" algn="ctr">
              <a:lnSpc>
                <a:spcPts val="830"/>
              </a:lnSpc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Lotsen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endParaRPr sz="800">
              <a:latin typeface="Arial"/>
              <a:cs typeface="Arial"/>
            </a:endParaRPr>
          </a:p>
          <a:p>
            <a:pPr marL="67310" marR="57785" indent="-635" algn="ctr">
              <a:lnSpc>
                <a:spcPts val="830"/>
              </a:lnSpc>
              <a:spcBef>
                <a:spcPts val="7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„Fü(h)r- Sprecher“ 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 Patienten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6512" y="894079"/>
            <a:ext cx="462280" cy="19621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2540">
              <a:lnSpc>
                <a:spcPts val="620"/>
              </a:lnSpc>
              <a:spcBef>
                <a:spcPts val="204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Persönliche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Ressourcen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8192" y="855922"/>
            <a:ext cx="377825" cy="39243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0005" marR="5080" indent="-27940">
              <a:lnSpc>
                <a:spcPts val="720"/>
              </a:lnSpc>
              <a:spcBef>
                <a:spcPts val="219"/>
              </a:spcBef>
            </a:pP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Soziales</a:t>
            </a:r>
            <a:r>
              <a:rPr sz="7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Umfeld</a:t>
            </a:r>
            <a:endParaRPr sz="700">
              <a:latin typeface="Arial"/>
              <a:cs typeface="Arial"/>
            </a:endParaRPr>
          </a:p>
          <a:p>
            <a:pPr marL="59690" marR="52069" indent="4445">
              <a:lnSpc>
                <a:spcPts val="520"/>
              </a:lnSpc>
              <a:spcBef>
                <a:spcPts val="290"/>
              </a:spcBef>
            </a:pP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(Familie,</a:t>
            </a:r>
            <a:r>
              <a:rPr sz="5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Freunde)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1472" y="1784095"/>
            <a:ext cx="440055" cy="3587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algn="ctr">
              <a:lnSpc>
                <a:spcPts val="620"/>
              </a:lnSpc>
              <a:spcBef>
                <a:spcPts val="20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Berufliches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Umfeld</a:t>
            </a:r>
            <a:endParaRPr sz="600">
              <a:latin typeface="Arial"/>
              <a:cs typeface="Arial"/>
            </a:endParaRPr>
          </a:p>
          <a:p>
            <a:pPr marL="86995" marR="79375" indent="635" algn="ctr">
              <a:lnSpc>
                <a:spcPts val="520"/>
              </a:lnSpc>
              <a:spcBef>
                <a:spcPts val="245"/>
              </a:spcBef>
            </a:pP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(Betrieb,</a:t>
            </a:r>
            <a:r>
              <a:rPr sz="5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Tätigkeit)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7300" y="2758729"/>
            <a:ext cx="501650" cy="2374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Kostenträger</a:t>
            </a:r>
            <a:endParaRPr sz="6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  <a:spcBef>
                <a:spcPts val="160"/>
              </a:spcBef>
            </a:pP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(GKV,</a:t>
            </a:r>
            <a:r>
              <a:rPr sz="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RV,</a:t>
            </a: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/>
                <a:cs typeface="Arial"/>
              </a:rPr>
              <a:t>etc)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34094" y="2733448"/>
            <a:ext cx="445770" cy="54927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indent="-635" algn="ctr">
              <a:lnSpc>
                <a:spcPct val="86400"/>
              </a:lnSpc>
              <a:spcBef>
                <a:spcPts val="210"/>
              </a:spcBef>
            </a:pP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Soziale</a:t>
            </a:r>
            <a:r>
              <a:rPr sz="7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Grund-</a:t>
            </a:r>
            <a:r>
              <a:rPr sz="7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sicherung</a:t>
            </a:r>
            <a:endParaRPr sz="700">
              <a:latin typeface="Arial"/>
              <a:cs typeface="Arial"/>
            </a:endParaRPr>
          </a:p>
          <a:p>
            <a:pPr marL="60960" marR="53340" algn="ctr">
              <a:lnSpc>
                <a:spcPts val="520"/>
              </a:lnSpc>
              <a:spcBef>
                <a:spcPts val="284"/>
              </a:spcBef>
            </a:pP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(Sozialamt,</a:t>
            </a:r>
            <a:r>
              <a:rPr sz="5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Agentur</a:t>
            </a:r>
            <a:r>
              <a:rPr sz="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sz="5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Arbeit)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10004" y="2623742"/>
            <a:ext cx="514350" cy="48387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7145" marR="10795" algn="ctr">
              <a:lnSpc>
                <a:spcPct val="86400"/>
              </a:lnSpc>
              <a:spcBef>
                <a:spcPts val="210"/>
              </a:spcBef>
            </a:pP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Beratung</a:t>
            </a:r>
            <a:r>
              <a:rPr sz="7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5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7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Hilfe,</a:t>
            </a:r>
            <a:r>
              <a:rPr sz="7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Ehrenamt</a:t>
            </a:r>
            <a:endParaRPr sz="700">
              <a:latin typeface="Arial"/>
              <a:cs typeface="Arial"/>
            </a:endParaRPr>
          </a:p>
          <a:p>
            <a:pPr marL="12700" marR="5080" algn="ctr">
              <a:lnSpc>
                <a:spcPts val="520"/>
              </a:lnSpc>
              <a:spcBef>
                <a:spcPts val="285"/>
              </a:spcBef>
            </a:pP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(SHG,</a:t>
            </a:r>
            <a:r>
              <a:rPr sz="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Wohlfahrt,</a:t>
            </a:r>
            <a:r>
              <a:rPr sz="5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Gesundheitsamt)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88796" y="1791715"/>
            <a:ext cx="447040" cy="4241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5240">
              <a:lnSpc>
                <a:spcPts val="620"/>
              </a:lnSpc>
              <a:spcBef>
                <a:spcPts val="20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Ambulante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Versorgung</a:t>
            </a:r>
            <a:endParaRPr sz="600">
              <a:latin typeface="Arial"/>
              <a:cs typeface="Arial"/>
            </a:endParaRPr>
          </a:p>
          <a:p>
            <a:pPr marL="29209" marR="22225" indent="46990">
              <a:lnSpc>
                <a:spcPts val="520"/>
              </a:lnSpc>
              <a:spcBef>
                <a:spcPts val="245"/>
              </a:spcBef>
            </a:pP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(Hausarzt,</a:t>
            </a:r>
            <a:r>
              <a:rPr sz="5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Pflegedienst,</a:t>
            </a:r>
            <a:r>
              <a:rPr sz="5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Sanitätshaus)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9420" y="936752"/>
            <a:ext cx="518795" cy="3416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2865" marR="54610" indent="635" algn="ctr">
              <a:lnSpc>
                <a:spcPts val="560"/>
              </a:lnSpc>
              <a:spcBef>
                <a:spcPts val="200"/>
              </a:spcBef>
            </a:pPr>
            <a:r>
              <a:rPr sz="550" b="1" spc="-10" dirty="0">
                <a:solidFill>
                  <a:srgbClr val="FFFFFF"/>
                </a:solidFill>
                <a:latin typeface="Arial"/>
                <a:cs typeface="Arial"/>
              </a:rPr>
              <a:t>Stationäre</a:t>
            </a:r>
            <a:r>
              <a:rPr sz="55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10" dirty="0">
                <a:solidFill>
                  <a:srgbClr val="FFFFFF"/>
                </a:solidFill>
                <a:latin typeface="Arial"/>
                <a:cs typeface="Arial"/>
              </a:rPr>
              <a:t>Versorgung</a:t>
            </a:r>
            <a:endParaRPr sz="550">
              <a:latin typeface="Arial"/>
              <a:cs typeface="Arial"/>
            </a:endParaRPr>
          </a:p>
          <a:p>
            <a:pPr marL="12700" marR="5080" algn="ctr">
              <a:lnSpc>
                <a:spcPts val="520"/>
              </a:lnSpc>
              <a:spcBef>
                <a:spcPts val="235"/>
              </a:spcBef>
            </a:pP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(Akutklinik,</a:t>
            </a:r>
            <a:r>
              <a:rPr sz="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Reha,</a:t>
            </a:r>
            <a:r>
              <a:rPr sz="5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Pflege)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63528" y="2352429"/>
            <a:ext cx="44513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…</a:t>
            </a:r>
            <a:r>
              <a:rPr sz="550" b="1" spc="-10" dirty="0">
                <a:latin typeface="Arial"/>
                <a:cs typeface="Arial"/>
              </a:rPr>
              <a:t>vermitteln</a:t>
            </a:r>
            <a:endParaRPr sz="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5224" y="1956224"/>
            <a:ext cx="5372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…</a:t>
            </a:r>
            <a:r>
              <a:rPr sz="550" b="1" spc="-10" dirty="0">
                <a:latin typeface="Arial"/>
                <a:cs typeface="Arial"/>
              </a:rPr>
              <a:t>koordinieren</a:t>
            </a:r>
            <a:endParaRPr sz="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24950" y="2546001"/>
            <a:ext cx="5327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…</a:t>
            </a:r>
            <a:r>
              <a:rPr sz="550" b="1" spc="-10" dirty="0">
                <a:latin typeface="Arial"/>
                <a:cs typeface="Arial"/>
              </a:rPr>
              <a:t>organisieren</a:t>
            </a:r>
            <a:endParaRPr sz="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99616" y="1340524"/>
            <a:ext cx="4406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…</a:t>
            </a:r>
            <a:r>
              <a:rPr sz="550" b="1" spc="-10" dirty="0">
                <a:latin typeface="Arial"/>
                <a:cs typeface="Arial"/>
              </a:rPr>
              <a:t>aktivieren</a:t>
            </a:r>
            <a:endParaRPr sz="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86372" y="2357015"/>
            <a:ext cx="6242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…</a:t>
            </a:r>
            <a:r>
              <a:rPr sz="550" b="1" spc="-10" dirty="0">
                <a:latin typeface="Arial"/>
                <a:cs typeface="Arial"/>
              </a:rPr>
              <a:t>kommunizieren</a:t>
            </a:r>
            <a:endParaRPr sz="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29019" y="1456354"/>
            <a:ext cx="4210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…</a:t>
            </a:r>
            <a:r>
              <a:rPr sz="550" b="1" spc="-10" dirty="0">
                <a:latin typeface="Arial"/>
                <a:cs typeface="Arial"/>
              </a:rPr>
              <a:t>begleiten</a:t>
            </a:r>
            <a:endParaRPr sz="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23538" y="1901384"/>
            <a:ext cx="36893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…</a:t>
            </a:r>
            <a:r>
              <a:rPr sz="550" b="1" spc="-10" dirty="0">
                <a:latin typeface="Arial"/>
                <a:cs typeface="Arial"/>
              </a:rPr>
              <a:t>beraten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13863" y="1456354"/>
            <a:ext cx="49657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…</a:t>
            </a:r>
            <a:r>
              <a:rPr sz="550" b="1" spc="-10" dirty="0">
                <a:latin typeface="Arial"/>
                <a:cs typeface="Arial"/>
              </a:rPr>
              <a:t>informieren</a:t>
            </a:r>
            <a:endParaRPr sz="5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240" y="6095"/>
            <a:ext cx="6082665" cy="3415665"/>
          </a:xfrm>
          <a:custGeom>
            <a:avLst/>
            <a:gdLst/>
            <a:ahLst/>
            <a:cxnLst/>
            <a:rect l="l" t="t" r="r" b="b"/>
            <a:pathLst>
              <a:path w="6082665" h="3415665">
                <a:moveTo>
                  <a:pt x="6082283" y="0"/>
                </a:moveTo>
                <a:lnTo>
                  <a:pt x="0" y="0"/>
                </a:lnTo>
                <a:lnTo>
                  <a:pt x="0" y="3415283"/>
                </a:lnTo>
                <a:lnTo>
                  <a:pt x="6082283" y="3415283"/>
                </a:lnTo>
                <a:lnTo>
                  <a:pt x="608228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-3555" y="3455923"/>
            <a:ext cx="9271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solidFill>
                  <a:srgbClr val="262626"/>
                </a:solidFill>
                <a:latin typeface="Calibri"/>
                <a:cs typeface="Calibri"/>
              </a:rPr>
              <a:t>4</a:t>
            </a:r>
            <a:endParaRPr sz="1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02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2028" y="3257804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898989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572" y="3265424"/>
            <a:ext cx="4089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898989"/>
                </a:solidFill>
                <a:latin typeface="Arial"/>
                <a:cs typeface="Arial"/>
              </a:rPr>
              <a:t>09.03.2023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50" dirty="0">
                <a:solidFill>
                  <a:srgbClr val="E42F11"/>
                </a:solidFill>
              </a:rPr>
              <a:t>Die</a:t>
            </a:r>
            <a:r>
              <a:rPr sz="1450" spc="-50" dirty="0">
                <a:solidFill>
                  <a:srgbClr val="E42F11"/>
                </a:solidFill>
              </a:rPr>
              <a:t> </a:t>
            </a:r>
            <a:r>
              <a:rPr sz="1450" dirty="0">
                <a:solidFill>
                  <a:srgbClr val="E42F11"/>
                </a:solidFill>
              </a:rPr>
              <a:t>Arbeit</a:t>
            </a:r>
            <a:r>
              <a:rPr sz="1450" spc="30" dirty="0">
                <a:solidFill>
                  <a:srgbClr val="E42F11"/>
                </a:solidFill>
              </a:rPr>
              <a:t> </a:t>
            </a:r>
            <a:r>
              <a:rPr sz="1450" dirty="0">
                <a:solidFill>
                  <a:srgbClr val="E42F11"/>
                </a:solidFill>
              </a:rPr>
              <a:t>des</a:t>
            </a:r>
            <a:r>
              <a:rPr sz="1450" spc="10" dirty="0">
                <a:solidFill>
                  <a:srgbClr val="E42F11"/>
                </a:solidFill>
              </a:rPr>
              <a:t> </a:t>
            </a:r>
            <a:r>
              <a:rPr sz="1450" spc="-10" dirty="0">
                <a:solidFill>
                  <a:srgbClr val="E42F11"/>
                </a:solidFill>
              </a:rPr>
              <a:t>Schlaganfall-Lotsen</a:t>
            </a:r>
            <a:endParaRPr sz="1450"/>
          </a:p>
          <a:p>
            <a:pPr marL="36830">
              <a:lnSpc>
                <a:spcPct val="100000"/>
              </a:lnSpc>
              <a:spcBef>
                <a:spcPts val="75"/>
              </a:spcBef>
            </a:pPr>
            <a:r>
              <a:rPr sz="1000" spc="-10" dirty="0">
                <a:solidFill>
                  <a:srgbClr val="000000"/>
                </a:solidFill>
              </a:rPr>
              <a:t>Case-</a:t>
            </a:r>
            <a:r>
              <a:rPr sz="1000" dirty="0">
                <a:solidFill>
                  <a:srgbClr val="000000"/>
                </a:solidFill>
              </a:rPr>
              <a:t>Management</a:t>
            </a:r>
            <a:r>
              <a:rPr sz="1000" spc="-1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als</a:t>
            </a:r>
            <a:r>
              <a:rPr sz="1000" spc="-10" dirty="0">
                <a:solidFill>
                  <a:srgbClr val="000000"/>
                </a:solidFill>
              </a:rPr>
              <a:t> sektorenübergreifender Ansatz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297180" y="801624"/>
            <a:ext cx="1434465" cy="861060"/>
          </a:xfrm>
          <a:custGeom>
            <a:avLst/>
            <a:gdLst/>
            <a:ahLst/>
            <a:cxnLst/>
            <a:rect l="l" t="t" r="r" b="b"/>
            <a:pathLst>
              <a:path w="1434464" h="861060">
                <a:moveTo>
                  <a:pt x="1290828" y="861060"/>
                </a:moveTo>
                <a:lnTo>
                  <a:pt x="143256" y="861060"/>
                </a:lnTo>
                <a:lnTo>
                  <a:pt x="97926" y="853769"/>
                </a:lnTo>
                <a:lnTo>
                  <a:pt x="58594" y="833457"/>
                </a:lnTo>
                <a:lnTo>
                  <a:pt x="27602" y="802465"/>
                </a:lnTo>
                <a:lnTo>
                  <a:pt x="7290" y="763133"/>
                </a:lnTo>
                <a:lnTo>
                  <a:pt x="0" y="717803"/>
                </a:lnTo>
                <a:lnTo>
                  <a:pt x="0" y="143255"/>
                </a:lnTo>
                <a:lnTo>
                  <a:pt x="7290" y="97926"/>
                </a:lnTo>
                <a:lnTo>
                  <a:pt x="27602" y="58594"/>
                </a:lnTo>
                <a:lnTo>
                  <a:pt x="58594" y="27602"/>
                </a:lnTo>
                <a:lnTo>
                  <a:pt x="97926" y="7290"/>
                </a:lnTo>
                <a:lnTo>
                  <a:pt x="143256" y="0"/>
                </a:lnTo>
                <a:lnTo>
                  <a:pt x="1290828" y="0"/>
                </a:lnTo>
                <a:lnTo>
                  <a:pt x="1336157" y="7290"/>
                </a:lnTo>
                <a:lnTo>
                  <a:pt x="1375489" y="27602"/>
                </a:lnTo>
                <a:lnTo>
                  <a:pt x="1406481" y="58594"/>
                </a:lnTo>
                <a:lnTo>
                  <a:pt x="1426793" y="97926"/>
                </a:lnTo>
                <a:lnTo>
                  <a:pt x="1434083" y="143255"/>
                </a:lnTo>
                <a:lnTo>
                  <a:pt x="1434083" y="717803"/>
                </a:lnTo>
                <a:lnTo>
                  <a:pt x="1426793" y="763133"/>
                </a:lnTo>
                <a:lnTo>
                  <a:pt x="1406481" y="802465"/>
                </a:lnTo>
                <a:lnTo>
                  <a:pt x="1375489" y="833457"/>
                </a:lnTo>
                <a:lnTo>
                  <a:pt x="1336157" y="853769"/>
                </a:lnTo>
                <a:lnTo>
                  <a:pt x="1290828" y="86106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1328" y="852898"/>
            <a:ext cx="7029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E42F11"/>
                </a:solidFill>
                <a:latin typeface="Arial"/>
                <a:cs typeface="Arial"/>
              </a:rPr>
              <a:t>Akutversorgung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1348" y="1051052"/>
            <a:ext cx="1234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indent="-85725">
              <a:lnSpc>
                <a:spcPct val="100000"/>
              </a:lnSpc>
              <a:spcBef>
                <a:spcPts val="100"/>
              </a:spcBef>
              <a:buClr>
                <a:srgbClr val="E42F11"/>
              </a:buClr>
              <a:buChar char="•"/>
              <a:tabLst>
                <a:tab pos="98425" algn="l"/>
              </a:tabLst>
            </a:pPr>
            <a:r>
              <a:rPr sz="600" dirty="0">
                <a:latin typeface="Arial"/>
                <a:cs typeface="Arial"/>
              </a:rPr>
              <a:t>Persönlicher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Kontakt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in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Akutklinik</a:t>
            </a:r>
            <a:endParaRPr sz="60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buClr>
                <a:srgbClr val="E42F11"/>
              </a:buClr>
              <a:buChar char="•"/>
              <a:tabLst>
                <a:tab pos="98425" algn="l"/>
              </a:tabLst>
            </a:pPr>
            <a:r>
              <a:rPr sz="600" dirty="0">
                <a:latin typeface="Arial"/>
                <a:cs typeface="Arial"/>
              </a:rPr>
              <a:t>Case</a:t>
            </a:r>
            <a:r>
              <a:rPr sz="600" spc="8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Management-Regelkreis</a:t>
            </a:r>
            <a:endParaRPr sz="600">
              <a:latin typeface="Arial"/>
              <a:cs typeface="Arial"/>
            </a:endParaRPr>
          </a:p>
          <a:p>
            <a:pPr marL="97790" marR="245110" indent="-85725">
              <a:lnSpc>
                <a:spcPct val="100000"/>
              </a:lnSpc>
              <a:buClr>
                <a:srgbClr val="E42F11"/>
              </a:buClr>
              <a:buChar char="•"/>
              <a:tabLst>
                <a:tab pos="98425" algn="l"/>
              </a:tabLst>
            </a:pPr>
            <a:r>
              <a:rPr sz="600" dirty="0">
                <a:latin typeface="Arial"/>
                <a:cs typeface="Arial"/>
              </a:rPr>
              <a:t>Erhebung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medizinische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Parameter/</a:t>
            </a:r>
            <a:r>
              <a:rPr sz="600" spc="-10" dirty="0">
                <a:latin typeface="Arial"/>
                <a:cs typeface="Arial"/>
              </a:rPr>
              <a:t> Risikofaktoren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54707" y="803148"/>
            <a:ext cx="1544320" cy="859790"/>
          </a:xfrm>
          <a:custGeom>
            <a:avLst/>
            <a:gdLst/>
            <a:ahLst/>
            <a:cxnLst/>
            <a:rect l="l" t="t" r="r" b="b"/>
            <a:pathLst>
              <a:path w="1544320" h="859789">
                <a:moveTo>
                  <a:pt x="1400555" y="859535"/>
                </a:moveTo>
                <a:lnTo>
                  <a:pt x="143256" y="859535"/>
                </a:lnTo>
                <a:lnTo>
                  <a:pt x="97926" y="852245"/>
                </a:lnTo>
                <a:lnTo>
                  <a:pt x="58594" y="831933"/>
                </a:lnTo>
                <a:lnTo>
                  <a:pt x="27602" y="800941"/>
                </a:lnTo>
                <a:lnTo>
                  <a:pt x="7290" y="761609"/>
                </a:lnTo>
                <a:lnTo>
                  <a:pt x="0" y="716279"/>
                </a:lnTo>
                <a:lnTo>
                  <a:pt x="0" y="143255"/>
                </a:lnTo>
                <a:lnTo>
                  <a:pt x="7290" y="97926"/>
                </a:lnTo>
                <a:lnTo>
                  <a:pt x="27602" y="58594"/>
                </a:lnTo>
                <a:lnTo>
                  <a:pt x="58594" y="27602"/>
                </a:lnTo>
                <a:lnTo>
                  <a:pt x="97926" y="7290"/>
                </a:lnTo>
                <a:lnTo>
                  <a:pt x="143256" y="0"/>
                </a:lnTo>
                <a:lnTo>
                  <a:pt x="1400555" y="0"/>
                </a:lnTo>
                <a:lnTo>
                  <a:pt x="1445885" y="7290"/>
                </a:lnTo>
                <a:lnTo>
                  <a:pt x="1485217" y="27602"/>
                </a:lnTo>
                <a:lnTo>
                  <a:pt x="1516209" y="58594"/>
                </a:lnTo>
                <a:lnTo>
                  <a:pt x="1536521" y="97926"/>
                </a:lnTo>
                <a:lnTo>
                  <a:pt x="1543812" y="143255"/>
                </a:lnTo>
                <a:lnTo>
                  <a:pt x="1543812" y="716279"/>
                </a:lnTo>
                <a:lnTo>
                  <a:pt x="1536521" y="761609"/>
                </a:lnTo>
                <a:lnTo>
                  <a:pt x="1516209" y="800941"/>
                </a:lnTo>
                <a:lnTo>
                  <a:pt x="1485217" y="831933"/>
                </a:lnTo>
                <a:lnTo>
                  <a:pt x="1445885" y="852245"/>
                </a:lnTo>
                <a:lnTo>
                  <a:pt x="1400555" y="85953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28831" y="854452"/>
            <a:ext cx="6057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E42F11"/>
                </a:solidFill>
                <a:latin typeface="Arial"/>
                <a:cs typeface="Arial"/>
              </a:rPr>
              <a:t>Rehabilitation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8876" y="1052576"/>
            <a:ext cx="1395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indent="-8572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Char char="•"/>
              <a:tabLst>
                <a:tab pos="98425" algn="l"/>
              </a:tabLst>
            </a:pPr>
            <a:r>
              <a:rPr sz="600" dirty="0">
                <a:latin typeface="Arial"/>
                <a:cs typeface="Arial"/>
              </a:rPr>
              <a:t>Persönlicher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Kontakt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in der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Rehaklinik</a:t>
            </a:r>
            <a:endParaRPr sz="60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buClr>
                <a:srgbClr val="FF0000"/>
              </a:buClr>
              <a:buChar char="•"/>
              <a:tabLst>
                <a:tab pos="98425" algn="l"/>
              </a:tabLst>
            </a:pPr>
            <a:r>
              <a:rPr sz="600" dirty="0">
                <a:latin typeface="Arial"/>
                <a:cs typeface="Arial"/>
              </a:rPr>
              <a:t>Case</a:t>
            </a:r>
            <a:r>
              <a:rPr sz="600" spc="8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Management-Regelkreis</a:t>
            </a:r>
            <a:endParaRPr sz="600">
              <a:latin typeface="Arial"/>
              <a:cs typeface="Arial"/>
            </a:endParaRPr>
          </a:p>
          <a:p>
            <a:pPr marL="97790" marR="103505" indent="-85725">
              <a:lnSpc>
                <a:spcPct val="100000"/>
              </a:lnSpc>
              <a:buClr>
                <a:srgbClr val="FF0000"/>
              </a:buClr>
              <a:buChar char="•"/>
              <a:tabLst>
                <a:tab pos="98425" algn="l"/>
              </a:tabLst>
            </a:pPr>
            <a:r>
              <a:rPr sz="600" dirty="0">
                <a:latin typeface="Arial"/>
                <a:cs typeface="Arial"/>
              </a:rPr>
              <a:t>Erhebung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medizinische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Parameter/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Risikofaktoren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89960" y="777240"/>
            <a:ext cx="1316990" cy="867410"/>
          </a:xfrm>
          <a:custGeom>
            <a:avLst/>
            <a:gdLst/>
            <a:ahLst/>
            <a:cxnLst/>
            <a:rect l="l" t="t" r="r" b="b"/>
            <a:pathLst>
              <a:path w="1316989" h="867410">
                <a:moveTo>
                  <a:pt x="1171956" y="867155"/>
                </a:moveTo>
                <a:lnTo>
                  <a:pt x="143256" y="867155"/>
                </a:lnTo>
                <a:lnTo>
                  <a:pt x="97926" y="859706"/>
                </a:lnTo>
                <a:lnTo>
                  <a:pt x="58594" y="839016"/>
                </a:lnTo>
                <a:lnTo>
                  <a:pt x="27602" y="807573"/>
                </a:lnTo>
                <a:lnTo>
                  <a:pt x="7290" y="767864"/>
                </a:lnTo>
                <a:lnTo>
                  <a:pt x="0" y="722375"/>
                </a:lnTo>
                <a:lnTo>
                  <a:pt x="0" y="144779"/>
                </a:lnTo>
                <a:lnTo>
                  <a:pt x="7290" y="99291"/>
                </a:lnTo>
                <a:lnTo>
                  <a:pt x="27602" y="59582"/>
                </a:lnTo>
                <a:lnTo>
                  <a:pt x="58594" y="28139"/>
                </a:lnTo>
                <a:lnTo>
                  <a:pt x="97926" y="7449"/>
                </a:lnTo>
                <a:lnTo>
                  <a:pt x="143256" y="0"/>
                </a:lnTo>
                <a:lnTo>
                  <a:pt x="1171956" y="0"/>
                </a:lnTo>
                <a:lnTo>
                  <a:pt x="1218029" y="7449"/>
                </a:lnTo>
                <a:lnTo>
                  <a:pt x="1257812" y="28139"/>
                </a:lnTo>
                <a:lnTo>
                  <a:pt x="1289035" y="59582"/>
                </a:lnTo>
                <a:lnTo>
                  <a:pt x="1309433" y="99291"/>
                </a:lnTo>
                <a:lnTo>
                  <a:pt x="1316736" y="144779"/>
                </a:lnTo>
                <a:lnTo>
                  <a:pt x="1316736" y="722375"/>
                </a:lnTo>
                <a:lnTo>
                  <a:pt x="1309433" y="767864"/>
                </a:lnTo>
                <a:lnTo>
                  <a:pt x="1289035" y="807573"/>
                </a:lnTo>
                <a:lnTo>
                  <a:pt x="1257812" y="839016"/>
                </a:lnTo>
                <a:lnTo>
                  <a:pt x="1218029" y="859706"/>
                </a:lnTo>
                <a:lnTo>
                  <a:pt x="1171956" y="86715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64060" y="830066"/>
            <a:ext cx="4806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E42F11"/>
                </a:solidFill>
                <a:latin typeface="Arial"/>
                <a:cs typeface="Arial"/>
              </a:rPr>
              <a:t>Nachsorge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4128" y="1028192"/>
            <a:ext cx="1139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194310" indent="-85725">
              <a:lnSpc>
                <a:spcPct val="100000"/>
              </a:lnSpc>
              <a:spcBef>
                <a:spcPts val="100"/>
              </a:spcBef>
              <a:buClr>
                <a:srgbClr val="E42F11"/>
              </a:buClr>
              <a:buChar char="•"/>
              <a:tabLst>
                <a:tab pos="98425" algn="l"/>
              </a:tabLst>
            </a:pPr>
            <a:r>
              <a:rPr sz="600" dirty="0">
                <a:latin typeface="Arial"/>
                <a:cs typeface="Arial"/>
              </a:rPr>
              <a:t>Persönlicher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Kontakt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25" dirty="0">
                <a:latin typeface="Arial"/>
                <a:cs typeface="Arial"/>
              </a:rPr>
              <a:t>im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häuslichen</a:t>
            </a:r>
            <a:r>
              <a:rPr sz="600" spc="-4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Umfeld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25" dirty="0">
                <a:latin typeface="Arial"/>
                <a:cs typeface="Arial"/>
              </a:rPr>
              <a:t>und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mehrere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Telefonkontakte</a:t>
            </a:r>
            <a:endParaRPr sz="60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buClr>
                <a:srgbClr val="E42F11"/>
              </a:buClr>
              <a:buChar char="•"/>
              <a:tabLst>
                <a:tab pos="98425" algn="l"/>
              </a:tabLst>
            </a:pPr>
            <a:r>
              <a:rPr sz="600" dirty="0">
                <a:latin typeface="Arial"/>
                <a:cs typeface="Arial"/>
              </a:rPr>
              <a:t>Case</a:t>
            </a:r>
            <a:r>
              <a:rPr sz="600" spc="8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Management-Regelkreis</a:t>
            </a:r>
            <a:endParaRPr sz="600">
              <a:latin typeface="Arial"/>
              <a:cs typeface="Arial"/>
            </a:endParaRPr>
          </a:p>
          <a:p>
            <a:pPr marL="97790" marR="150495" indent="-85725">
              <a:lnSpc>
                <a:spcPct val="100000"/>
              </a:lnSpc>
              <a:buClr>
                <a:srgbClr val="E42F11"/>
              </a:buClr>
              <a:buChar char="•"/>
              <a:tabLst>
                <a:tab pos="98425" algn="l"/>
              </a:tabLst>
            </a:pPr>
            <a:r>
              <a:rPr sz="600" dirty="0">
                <a:latin typeface="Arial"/>
                <a:cs typeface="Arial"/>
              </a:rPr>
              <a:t>Erhebung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medizinische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Parameter/</a:t>
            </a:r>
            <a:r>
              <a:rPr sz="600" spc="-10" dirty="0">
                <a:latin typeface="Arial"/>
                <a:cs typeface="Arial"/>
              </a:rPr>
              <a:t> Risikofaktoren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288" y="1979676"/>
            <a:ext cx="4223003" cy="37338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00543" y="2081243"/>
            <a:ext cx="352615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Sektorenübergreifende</a:t>
            </a:r>
            <a:r>
              <a:rPr sz="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Begleitung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Patienten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über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Monate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5280" y="2415540"/>
            <a:ext cx="4174490" cy="553720"/>
          </a:xfrm>
          <a:custGeom>
            <a:avLst/>
            <a:gdLst/>
            <a:ahLst/>
            <a:cxnLst/>
            <a:rect l="l" t="t" r="r" b="b"/>
            <a:pathLst>
              <a:path w="4174490" h="553719">
                <a:moveTo>
                  <a:pt x="4081272" y="553212"/>
                </a:moveTo>
                <a:lnTo>
                  <a:pt x="91439" y="553212"/>
                </a:lnTo>
                <a:lnTo>
                  <a:pt x="55935" y="545973"/>
                </a:lnTo>
                <a:lnTo>
                  <a:pt x="26860" y="526161"/>
                </a:lnTo>
                <a:lnTo>
                  <a:pt x="7215" y="496633"/>
                </a:lnTo>
                <a:lnTo>
                  <a:pt x="0" y="460248"/>
                </a:lnTo>
                <a:lnTo>
                  <a:pt x="0" y="91440"/>
                </a:lnTo>
                <a:lnTo>
                  <a:pt x="7215" y="55935"/>
                </a:lnTo>
                <a:lnTo>
                  <a:pt x="26860" y="26860"/>
                </a:lnTo>
                <a:lnTo>
                  <a:pt x="55935" y="7215"/>
                </a:lnTo>
                <a:lnTo>
                  <a:pt x="91439" y="0"/>
                </a:lnTo>
                <a:lnTo>
                  <a:pt x="4081272" y="0"/>
                </a:lnTo>
                <a:lnTo>
                  <a:pt x="4117014" y="7215"/>
                </a:lnTo>
                <a:lnTo>
                  <a:pt x="4146613" y="26860"/>
                </a:lnTo>
                <a:lnTo>
                  <a:pt x="4166782" y="55935"/>
                </a:lnTo>
                <a:lnTo>
                  <a:pt x="4174235" y="91440"/>
                </a:lnTo>
                <a:lnTo>
                  <a:pt x="4174235" y="460248"/>
                </a:lnTo>
                <a:lnTo>
                  <a:pt x="4166782" y="496633"/>
                </a:lnTo>
                <a:lnTo>
                  <a:pt x="4146613" y="526161"/>
                </a:lnTo>
                <a:lnTo>
                  <a:pt x="4117014" y="545973"/>
                </a:lnTo>
                <a:lnTo>
                  <a:pt x="4081272" y="55321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4207" y="2450084"/>
            <a:ext cx="40151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lr>
                <a:srgbClr val="E42F11"/>
              </a:buClr>
              <a:buChar char="•"/>
              <a:tabLst>
                <a:tab pos="127000" algn="l"/>
              </a:tabLst>
            </a:pPr>
            <a:r>
              <a:rPr sz="600" dirty="0">
                <a:latin typeface="Arial"/>
                <a:cs typeface="Arial"/>
              </a:rPr>
              <a:t>Wahrnehmung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der</a:t>
            </a:r>
            <a:r>
              <a:rPr sz="600" spc="4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verschiedenen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Case</a:t>
            </a:r>
            <a:r>
              <a:rPr sz="600" spc="4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Management-</a:t>
            </a:r>
            <a:r>
              <a:rPr sz="600" dirty="0">
                <a:latin typeface="Arial"/>
                <a:cs typeface="Arial"/>
              </a:rPr>
              <a:t>Rollen </a:t>
            </a:r>
            <a:r>
              <a:rPr sz="600" spc="-10" dirty="0">
                <a:latin typeface="Arial"/>
                <a:cs typeface="Arial"/>
              </a:rPr>
              <a:t>(Fürsprecher,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Unterstützer,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Vermittler,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Zuweiser)</a:t>
            </a:r>
            <a:endParaRPr sz="6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E42F11"/>
              </a:buClr>
              <a:buChar char="•"/>
              <a:tabLst>
                <a:tab pos="127000" algn="l"/>
              </a:tabLst>
            </a:pPr>
            <a:r>
              <a:rPr sz="600" dirty="0">
                <a:latin typeface="Arial"/>
                <a:cs typeface="Arial"/>
              </a:rPr>
              <a:t>Aufbau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und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Pflege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eines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systemischen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und fallbezogenen</a:t>
            </a:r>
            <a:r>
              <a:rPr sz="600" spc="-4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Netzwerks</a:t>
            </a:r>
            <a:endParaRPr sz="600">
              <a:latin typeface="Arial"/>
              <a:cs typeface="Arial"/>
            </a:endParaRPr>
          </a:p>
          <a:p>
            <a:pPr marL="127000" marR="5080" indent="-114300">
              <a:lnSpc>
                <a:spcPct val="100000"/>
              </a:lnSpc>
              <a:buClr>
                <a:srgbClr val="E42F11"/>
              </a:buClr>
              <a:buChar char="•"/>
              <a:tabLst>
                <a:tab pos="127000" algn="l"/>
              </a:tabLst>
            </a:pPr>
            <a:r>
              <a:rPr sz="600" dirty="0">
                <a:latin typeface="Arial"/>
                <a:cs typeface="Arial"/>
              </a:rPr>
              <a:t>Aufklärung,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Unterstützung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und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Motivation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im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Bereich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der Risikofaktoren,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zum Krankheitsbild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und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zu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den</a:t>
            </a:r>
            <a:r>
              <a:rPr sz="600" spc="-4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Angeboten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in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der </a:t>
            </a:r>
            <a:r>
              <a:rPr sz="600" spc="-10" dirty="0">
                <a:latin typeface="Arial"/>
                <a:cs typeface="Arial"/>
              </a:rPr>
              <a:t>Versorgungslandschaft</a:t>
            </a:r>
            <a:endParaRPr sz="6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E42F11"/>
              </a:buClr>
              <a:buChar char="•"/>
              <a:tabLst>
                <a:tab pos="127000" algn="l"/>
              </a:tabLst>
            </a:pPr>
            <a:r>
              <a:rPr sz="600" dirty="0">
                <a:latin typeface="Arial"/>
                <a:cs typeface="Arial"/>
              </a:rPr>
              <a:t>Unterstützung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der Compliance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und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Adhärenz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83080" y="1656461"/>
            <a:ext cx="2489200" cy="222885"/>
            <a:chOff x="1283080" y="1656461"/>
            <a:chExt cx="2489200" cy="222885"/>
          </a:xfrm>
        </p:grpSpPr>
        <p:sp>
          <p:nvSpPr>
            <p:cNvPr id="19" name="object 19"/>
            <p:cNvSpPr/>
            <p:nvPr/>
          </p:nvSpPr>
          <p:spPr>
            <a:xfrm>
              <a:off x="1703831" y="1659636"/>
              <a:ext cx="431800" cy="205740"/>
            </a:xfrm>
            <a:custGeom>
              <a:avLst/>
              <a:gdLst/>
              <a:ahLst/>
              <a:cxnLst/>
              <a:rect l="l" t="t" r="r" b="b"/>
              <a:pathLst>
                <a:path w="431800" h="205739">
                  <a:moveTo>
                    <a:pt x="0" y="205740"/>
                  </a:moveTo>
                  <a:lnTo>
                    <a:pt x="62010" y="200876"/>
                  </a:lnTo>
                  <a:lnTo>
                    <a:pt x="120610" y="191119"/>
                  </a:lnTo>
                  <a:lnTo>
                    <a:pt x="174959" y="176861"/>
                  </a:lnTo>
                  <a:lnTo>
                    <a:pt x="224218" y="158495"/>
                  </a:lnTo>
                  <a:lnTo>
                    <a:pt x="267548" y="136415"/>
                  </a:lnTo>
                  <a:lnTo>
                    <a:pt x="304109" y="111013"/>
                  </a:lnTo>
                  <a:lnTo>
                    <a:pt x="333062" y="82682"/>
                  </a:lnTo>
                  <a:lnTo>
                    <a:pt x="353567" y="51816"/>
                  </a:lnTo>
                  <a:lnTo>
                    <a:pt x="327659" y="51816"/>
                  </a:lnTo>
                  <a:lnTo>
                    <a:pt x="391667" y="0"/>
                  </a:lnTo>
                  <a:lnTo>
                    <a:pt x="431291" y="51816"/>
                  </a:lnTo>
                  <a:lnTo>
                    <a:pt x="405383" y="51816"/>
                  </a:lnTo>
                  <a:lnTo>
                    <a:pt x="385210" y="82582"/>
                  </a:lnTo>
                  <a:lnTo>
                    <a:pt x="356770" y="110664"/>
                  </a:lnTo>
                  <a:lnTo>
                    <a:pt x="320943" y="135748"/>
                  </a:lnTo>
                  <a:lnTo>
                    <a:pt x="278605" y="157521"/>
                  </a:lnTo>
                  <a:lnTo>
                    <a:pt x="230636" y="175669"/>
                  </a:lnTo>
                  <a:lnTo>
                    <a:pt x="177912" y="189879"/>
                  </a:lnTo>
                  <a:lnTo>
                    <a:pt x="121313" y="199836"/>
                  </a:lnTo>
                  <a:lnTo>
                    <a:pt x="61716" y="205227"/>
                  </a:lnTo>
                  <a:lnTo>
                    <a:pt x="0" y="205740"/>
                  </a:lnTo>
                  <a:close/>
                </a:path>
              </a:pathLst>
            </a:custGeom>
            <a:solidFill>
              <a:srgbClr val="E42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86256" y="1659636"/>
              <a:ext cx="443865" cy="205740"/>
            </a:xfrm>
            <a:custGeom>
              <a:avLst/>
              <a:gdLst/>
              <a:ahLst/>
              <a:cxnLst/>
              <a:rect l="l" t="t" r="r" b="b"/>
              <a:pathLst>
                <a:path w="443864" h="205739">
                  <a:moveTo>
                    <a:pt x="443483" y="205740"/>
                  </a:moveTo>
                  <a:lnTo>
                    <a:pt x="391667" y="205740"/>
                  </a:lnTo>
                  <a:lnTo>
                    <a:pt x="328114" y="203065"/>
                  </a:lnTo>
                  <a:lnTo>
                    <a:pt x="267833" y="195315"/>
                  </a:lnTo>
                  <a:lnTo>
                    <a:pt x="211631" y="182902"/>
                  </a:lnTo>
                  <a:lnTo>
                    <a:pt x="160312" y="166237"/>
                  </a:lnTo>
                  <a:lnTo>
                    <a:pt x="114680" y="145732"/>
                  </a:lnTo>
                  <a:lnTo>
                    <a:pt x="75541" y="121798"/>
                  </a:lnTo>
                  <a:lnTo>
                    <a:pt x="43699" y="94846"/>
                  </a:lnTo>
                  <a:lnTo>
                    <a:pt x="5123" y="33535"/>
                  </a:lnTo>
                  <a:lnTo>
                    <a:pt x="0" y="0"/>
                  </a:lnTo>
                  <a:lnTo>
                    <a:pt x="50291" y="0"/>
                  </a:lnTo>
                  <a:lnTo>
                    <a:pt x="55458" y="33535"/>
                  </a:lnTo>
                  <a:lnTo>
                    <a:pt x="70408" y="65288"/>
                  </a:lnTo>
                  <a:lnTo>
                    <a:pt x="126370" y="121798"/>
                  </a:lnTo>
                  <a:lnTo>
                    <a:pt x="165734" y="145732"/>
                  </a:lnTo>
                  <a:lnTo>
                    <a:pt x="211592" y="166237"/>
                  </a:lnTo>
                  <a:lnTo>
                    <a:pt x="263118" y="182902"/>
                  </a:lnTo>
                  <a:lnTo>
                    <a:pt x="319491" y="195315"/>
                  </a:lnTo>
                  <a:lnTo>
                    <a:pt x="379887" y="203065"/>
                  </a:lnTo>
                  <a:lnTo>
                    <a:pt x="443483" y="205740"/>
                  </a:lnTo>
                  <a:close/>
                </a:path>
              </a:pathLst>
            </a:custGeom>
            <a:solidFill>
              <a:srgbClr val="B826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86255" y="1659636"/>
              <a:ext cx="848994" cy="205740"/>
            </a:xfrm>
            <a:custGeom>
              <a:avLst/>
              <a:gdLst/>
              <a:ahLst/>
              <a:cxnLst/>
              <a:rect l="l" t="t" r="r" b="b"/>
              <a:pathLst>
                <a:path w="848994" h="205739">
                  <a:moveTo>
                    <a:pt x="417575" y="205740"/>
                  </a:moveTo>
                  <a:lnTo>
                    <a:pt x="479586" y="200876"/>
                  </a:lnTo>
                  <a:lnTo>
                    <a:pt x="538186" y="191119"/>
                  </a:lnTo>
                  <a:lnTo>
                    <a:pt x="592535" y="176861"/>
                  </a:lnTo>
                  <a:lnTo>
                    <a:pt x="641794" y="158496"/>
                  </a:lnTo>
                  <a:lnTo>
                    <a:pt x="685124" y="136415"/>
                  </a:lnTo>
                  <a:lnTo>
                    <a:pt x="721685" y="111013"/>
                  </a:lnTo>
                  <a:lnTo>
                    <a:pt x="750638" y="82682"/>
                  </a:lnTo>
                  <a:lnTo>
                    <a:pt x="771143" y="51816"/>
                  </a:lnTo>
                  <a:lnTo>
                    <a:pt x="745236" y="51816"/>
                  </a:lnTo>
                  <a:lnTo>
                    <a:pt x="809243" y="0"/>
                  </a:lnTo>
                  <a:lnTo>
                    <a:pt x="848867" y="51816"/>
                  </a:lnTo>
                  <a:lnTo>
                    <a:pt x="822960" y="51816"/>
                  </a:lnTo>
                  <a:lnTo>
                    <a:pt x="804176" y="81177"/>
                  </a:lnTo>
                  <a:lnTo>
                    <a:pt x="744558" y="132362"/>
                  </a:lnTo>
                  <a:lnTo>
                    <a:pt x="705229" y="153633"/>
                  </a:lnTo>
                  <a:lnTo>
                    <a:pt x="660556" y="171655"/>
                  </a:lnTo>
                  <a:lnTo>
                    <a:pt x="611293" y="186153"/>
                  </a:lnTo>
                  <a:lnTo>
                    <a:pt x="558191" y="196851"/>
                  </a:lnTo>
                  <a:lnTo>
                    <a:pt x="502004" y="203471"/>
                  </a:lnTo>
                  <a:lnTo>
                    <a:pt x="443483" y="205740"/>
                  </a:lnTo>
                  <a:lnTo>
                    <a:pt x="391667" y="205740"/>
                  </a:lnTo>
                  <a:lnTo>
                    <a:pt x="328114" y="203065"/>
                  </a:lnTo>
                  <a:lnTo>
                    <a:pt x="267833" y="195315"/>
                  </a:lnTo>
                  <a:lnTo>
                    <a:pt x="211631" y="182902"/>
                  </a:lnTo>
                  <a:lnTo>
                    <a:pt x="160312" y="166237"/>
                  </a:lnTo>
                  <a:lnTo>
                    <a:pt x="114680" y="145732"/>
                  </a:lnTo>
                  <a:lnTo>
                    <a:pt x="75541" y="121798"/>
                  </a:lnTo>
                  <a:lnTo>
                    <a:pt x="43699" y="94846"/>
                  </a:lnTo>
                  <a:lnTo>
                    <a:pt x="5123" y="33535"/>
                  </a:lnTo>
                  <a:lnTo>
                    <a:pt x="0" y="0"/>
                  </a:lnTo>
                  <a:lnTo>
                    <a:pt x="50291" y="0"/>
                  </a:lnTo>
                  <a:lnTo>
                    <a:pt x="55458" y="33535"/>
                  </a:lnTo>
                  <a:lnTo>
                    <a:pt x="70408" y="65288"/>
                  </a:lnTo>
                  <a:lnTo>
                    <a:pt x="126370" y="121798"/>
                  </a:lnTo>
                  <a:lnTo>
                    <a:pt x="165734" y="145732"/>
                  </a:lnTo>
                  <a:lnTo>
                    <a:pt x="211592" y="166237"/>
                  </a:lnTo>
                  <a:lnTo>
                    <a:pt x="263118" y="182902"/>
                  </a:lnTo>
                  <a:lnTo>
                    <a:pt x="319491" y="195315"/>
                  </a:lnTo>
                  <a:lnTo>
                    <a:pt x="379887" y="203065"/>
                  </a:lnTo>
                  <a:lnTo>
                    <a:pt x="443483" y="205740"/>
                  </a:lnTo>
                </a:path>
              </a:pathLst>
            </a:custGeom>
            <a:ln w="6095">
              <a:solidFill>
                <a:srgbClr val="E42F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46704" y="1671828"/>
              <a:ext cx="422275" cy="204470"/>
            </a:xfrm>
            <a:custGeom>
              <a:avLst/>
              <a:gdLst/>
              <a:ahLst/>
              <a:cxnLst/>
              <a:rect l="l" t="t" r="r" b="b"/>
              <a:pathLst>
                <a:path w="422275" h="204469">
                  <a:moveTo>
                    <a:pt x="0" y="204216"/>
                  </a:moveTo>
                  <a:lnTo>
                    <a:pt x="60433" y="199352"/>
                  </a:lnTo>
                  <a:lnTo>
                    <a:pt x="117705" y="189595"/>
                  </a:lnTo>
                  <a:lnTo>
                    <a:pt x="170941" y="175337"/>
                  </a:lnTo>
                  <a:lnTo>
                    <a:pt x="219265" y="156971"/>
                  </a:lnTo>
                  <a:lnTo>
                    <a:pt x="261803" y="134891"/>
                  </a:lnTo>
                  <a:lnTo>
                    <a:pt x="297680" y="109489"/>
                  </a:lnTo>
                  <a:lnTo>
                    <a:pt x="326019" y="81158"/>
                  </a:lnTo>
                  <a:lnTo>
                    <a:pt x="345948" y="50292"/>
                  </a:lnTo>
                  <a:lnTo>
                    <a:pt x="320040" y="50292"/>
                  </a:lnTo>
                  <a:lnTo>
                    <a:pt x="384048" y="0"/>
                  </a:lnTo>
                  <a:lnTo>
                    <a:pt x="422148" y="50292"/>
                  </a:lnTo>
                  <a:lnTo>
                    <a:pt x="396240" y="50292"/>
                  </a:lnTo>
                  <a:lnTo>
                    <a:pt x="376680" y="81058"/>
                  </a:lnTo>
                  <a:lnTo>
                    <a:pt x="349044" y="109140"/>
                  </a:lnTo>
                  <a:lnTo>
                    <a:pt x="314169" y="134224"/>
                  </a:lnTo>
                  <a:lnTo>
                    <a:pt x="272898" y="155997"/>
                  </a:lnTo>
                  <a:lnTo>
                    <a:pt x="226070" y="174145"/>
                  </a:lnTo>
                  <a:lnTo>
                    <a:pt x="174526" y="188355"/>
                  </a:lnTo>
                  <a:lnTo>
                    <a:pt x="119106" y="198312"/>
                  </a:lnTo>
                  <a:lnTo>
                    <a:pt x="60650" y="203703"/>
                  </a:lnTo>
                  <a:lnTo>
                    <a:pt x="0" y="204216"/>
                  </a:lnTo>
                  <a:close/>
                </a:path>
              </a:pathLst>
            </a:custGeom>
            <a:solidFill>
              <a:srgbClr val="E42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38272" y="1671828"/>
              <a:ext cx="434340" cy="204470"/>
            </a:xfrm>
            <a:custGeom>
              <a:avLst/>
              <a:gdLst/>
              <a:ahLst/>
              <a:cxnLst/>
              <a:rect l="l" t="t" r="r" b="b"/>
              <a:pathLst>
                <a:path w="434339" h="204469">
                  <a:moveTo>
                    <a:pt x="434340" y="204216"/>
                  </a:moveTo>
                  <a:lnTo>
                    <a:pt x="382524" y="204216"/>
                  </a:lnTo>
                  <a:lnTo>
                    <a:pt x="320337" y="201542"/>
                  </a:lnTo>
                  <a:lnTo>
                    <a:pt x="261396" y="193804"/>
                  </a:lnTo>
                  <a:lnTo>
                    <a:pt x="206479" y="181420"/>
                  </a:lnTo>
                  <a:lnTo>
                    <a:pt x="156362" y="164811"/>
                  </a:lnTo>
                  <a:lnTo>
                    <a:pt x="111823" y="144399"/>
                  </a:lnTo>
                  <a:lnTo>
                    <a:pt x="73639" y="120603"/>
                  </a:lnTo>
                  <a:lnTo>
                    <a:pt x="42588" y="93844"/>
                  </a:lnTo>
                  <a:lnTo>
                    <a:pt x="4991" y="33122"/>
                  </a:lnTo>
                  <a:lnTo>
                    <a:pt x="0" y="0"/>
                  </a:lnTo>
                  <a:lnTo>
                    <a:pt x="51815" y="0"/>
                  </a:lnTo>
                  <a:lnTo>
                    <a:pt x="56807" y="33122"/>
                  </a:lnTo>
                  <a:lnTo>
                    <a:pt x="71262" y="64544"/>
                  </a:lnTo>
                  <a:lnTo>
                    <a:pt x="125455" y="120603"/>
                  </a:lnTo>
                  <a:lnTo>
                    <a:pt x="163639" y="144399"/>
                  </a:lnTo>
                  <a:lnTo>
                    <a:pt x="208178" y="164811"/>
                  </a:lnTo>
                  <a:lnTo>
                    <a:pt x="258295" y="181420"/>
                  </a:lnTo>
                  <a:lnTo>
                    <a:pt x="313212" y="193804"/>
                  </a:lnTo>
                  <a:lnTo>
                    <a:pt x="372153" y="201542"/>
                  </a:lnTo>
                  <a:lnTo>
                    <a:pt x="434340" y="204216"/>
                  </a:lnTo>
                  <a:close/>
                </a:path>
              </a:pathLst>
            </a:custGeom>
            <a:solidFill>
              <a:srgbClr val="B826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38272" y="1671828"/>
              <a:ext cx="830580" cy="204470"/>
            </a:xfrm>
            <a:custGeom>
              <a:avLst/>
              <a:gdLst/>
              <a:ahLst/>
              <a:cxnLst/>
              <a:rect l="l" t="t" r="r" b="b"/>
              <a:pathLst>
                <a:path w="830579" h="204469">
                  <a:moveTo>
                    <a:pt x="408432" y="204216"/>
                  </a:moveTo>
                  <a:lnTo>
                    <a:pt x="468865" y="199352"/>
                  </a:lnTo>
                  <a:lnTo>
                    <a:pt x="526137" y="189595"/>
                  </a:lnTo>
                  <a:lnTo>
                    <a:pt x="579373" y="175337"/>
                  </a:lnTo>
                  <a:lnTo>
                    <a:pt x="627697" y="156972"/>
                  </a:lnTo>
                  <a:lnTo>
                    <a:pt x="670235" y="134891"/>
                  </a:lnTo>
                  <a:lnTo>
                    <a:pt x="706112" y="109489"/>
                  </a:lnTo>
                  <a:lnTo>
                    <a:pt x="734451" y="81158"/>
                  </a:lnTo>
                  <a:lnTo>
                    <a:pt x="754380" y="50292"/>
                  </a:lnTo>
                  <a:lnTo>
                    <a:pt x="728471" y="50292"/>
                  </a:lnTo>
                  <a:lnTo>
                    <a:pt x="792480" y="0"/>
                  </a:lnTo>
                  <a:lnTo>
                    <a:pt x="830580" y="50292"/>
                  </a:lnTo>
                  <a:lnTo>
                    <a:pt x="804671" y="50292"/>
                  </a:lnTo>
                  <a:lnTo>
                    <a:pt x="786503" y="79653"/>
                  </a:lnTo>
                  <a:lnTo>
                    <a:pt x="728641" y="130838"/>
                  </a:lnTo>
                  <a:lnTo>
                    <a:pt x="690378" y="152109"/>
                  </a:lnTo>
                  <a:lnTo>
                    <a:pt x="646847" y="170131"/>
                  </a:lnTo>
                  <a:lnTo>
                    <a:pt x="598762" y="184629"/>
                  </a:lnTo>
                  <a:lnTo>
                    <a:pt x="546840" y="195327"/>
                  </a:lnTo>
                  <a:lnTo>
                    <a:pt x="491794" y="201947"/>
                  </a:lnTo>
                  <a:lnTo>
                    <a:pt x="434340" y="204216"/>
                  </a:lnTo>
                  <a:lnTo>
                    <a:pt x="382524" y="204216"/>
                  </a:lnTo>
                  <a:lnTo>
                    <a:pt x="320337" y="201542"/>
                  </a:lnTo>
                  <a:lnTo>
                    <a:pt x="261396" y="193804"/>
                  </a:lnTo>
                  <a:lnTo>
                    <a:pt x="206479" y="181420"/>
                  </a:lnTo>
                  <a:lnTo>
                    <a:pt x="156362" y="164811"/>
                  </a:lnTo>
                  <a:lnTo>
                    <a:pt x="111823" y="144399"/>
                  </a:lnTo>
                  <a:lnTo>
                    <a:pt x="73639" y="120603"/>
                  </a:lnTo>
                  <a:lnTo>
                    <a:pt x="42588" y="93844"/>
                  </a:lnTo>
                  <a:lnTo>
                    <a:pt x="4991" y="33122"/>
                  </a:lnTo>
                  <a:lnTo>
                    <a:pt x="0" y="0"/>
                  </a:lnTo>
                  <a:lnTo>
                    <a:pt x="51816" y="0"/>
                  </a:lnTo>
                  <a:lnTo>
                    <a:pt x="56807" y="33122"/>
                  </a:lnTo>
                  <a:lnTo>
                    <a:pt x="71262" y="64544"/>
                  </a:lnTo>
                  <a:lnTo>
                    <a:pt x="125455" y="120603"/>
                  </a:lnTo>
                  <a:lnTo>
                    <a:pt x="163639" y="144399"/>
                  </a:lnTo>
                  <a:lnTo>
                    <a:pt x="208178" y="164811"/>
                  </a:lnTo>
                  <a:lnTo>
                    <a:pt x="258295" y="181420"/>
                  </a:lnTo>
                  <a:lnTo>
                    <a:pt x="313212" y="193804"/>
                  </a:lnTo>
                  <a:lnTo>
                    <a:pt x="372153" y="201542"/>
                  </a:lnTo>
                  <a:lnTo>
                    <a:pt x="434340" y="204216"/>
                  </a:lnTo>
                </a:path>
              </a:pathLst>
            </a:custGeom>
            <a:ln w="6096">
              <a:solidFill>
                <a:srgbClr val="E42F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34260" y="1890753"/>
            <a:ext cx="111887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E42F11"/>
                </a:solidFill>
                <a:latin typeface="Arial"/>
                <a:cs typeface="Arial"/>
              </a:rPr>
              <a:t>Intersektorale</a:t>
            </a:r>
            <a:r>
              <a:rPr sz="700" b="1" spc="65" dirty="0">
                <a:solidFill>
                  <a:srgbClr val="E42F11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E42F11"/>
                </a:solidFill>
                <a:latin typeface="Arial"/>
                <a:cs typeface="Arial"/>
              </a:rPr>
              <a:t>Überleitung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00565" y="1915138"/>
            <a:ext cx="111887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E42F11"/>
                </a:solidFill>
                <a:latin typeface="Arial"/>
                <a:cs typeface="Arial"/>
              </a:rPr>
              <a:t>Intersektorale</a:t>
            </a:r>
            <a:r>
              <a:rPr sz="700" b="1" spc="65" dirty="0">
                <a:solidFill>
                  <a:srgbClr val="E42F11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E42F11"/>
                </a:solidFill>
                <a:latin typeface="Arial"/>
                <a:cs typeface="Arial"/>
              </a:rPr>
              <a:t>Überleitung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0"/>
            <a:ext cx="6094730" cy="3427729"/>
            <a:chOff x="0" y="0"/>
            <a:chExt cx="6094730" cy="3427729"/>
          </a:xfrm>
        </p:grpSpPr>
        <p:sp>
          <p:nvSpPr>
            <p:cNvPr id="28" name="object 28"/>
            <p:cNvSpPr/>
            <p:nvPr/>
          </p:nvSpPr>
          <p:spPr>
            <a:xfrm>
              <a:off x="848867" y="3279648"/>
              <a:ext cx="1298575" cy="90170"/>
            </a:xfrm>
            <a:custGeom>
              <a:avLst/>
              <a:gdLst/>
              <a:ahLst/>
              <a:cxnLst/>
              <a:rect l="l" t="t" r="r" b="b"/>
              <a:pathLst>
                <a:path w="1298575" h="90170">
                  <a:moveTo>
                    <a:pt x="0" y="0"/>
                  </a:moveTo>
                  <a:lnTo>
                    <a:pt x="1298447" y="0"/>
                  </a:lnTo>
                  <a:lnTo>
                    <a:pt x="1298447" y="89916"/>
                  </a:lnTo>
                  <a:lnTo>
                    <a:pt x="0" y="8991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F4F4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96" y="6096"/>
              <a:ext cx="6082665" cy="3415665"/>
            </a:xfrm>
            <a:custGeom>
              <a:avLst/>
              <a:gdLst/>
              <a:ahLst/>
              <a:cxnLst/>
              <a:rect l="l" t="t" r="r" b="b"/>
              <a:pathLst>
                <a:path w="6082665" h="3415665">
                  <a:moveTo>
                    <a:pt x="6082283" y="0"/>
                  </a:moveTo>
                  <a:lnTo>
                    <a:pt x="0" y="0"/>
                  </a:lnTo>
                  <a:lnTo>
                    <a:pt x="0" y="3415284"/>
                  </a:lnTo>
                  <a:lnTo>
                    <a:pt x="6082283" y="3415284"/>
                  </a:lnTo>
                  <a:lnTo>
                    <a:pt x="6082283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-12699" y="3455924"/>
            <a:ext cx="9271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solidFill>
                  <a:srgbClr val="262626"/>
                </a:solidFill>
                <a:latin typeface="Calibri"/>
                <a:cs typeface="Calibri"/>
              </a:rPr>
              <a:t>5</a:t>
            </a:r>
            <a:endParaRPr sz="1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3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2" y="3256279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898989"/>
                </a:solidFill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0776" y="869687"/>
            <a:ext cx="3724910" cy="194437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4785" marR="173355" indent="-172720">
              <a:lnSpc>
                <a:spcPts val="1300"/>
              </a:lnSpc>
              <a:spcBef>
                <a:spcPts val="259"/>
              </a:spcBef>
              <a:buClr>
                <a:srgbClr val="E42F13"/>
              </a:buClr>
              <a:buChar char="•"/>
              <a:tabLst>
                <a:tab pos="185420" algn="l"/>
              </a:tabLst>
            </a:pPr>
            <a:r>
              <a:rPr sz="1200" spc="-10" dirty="0">
                <a:latin typeface="Arial"/>
                <a:cs typeface="Arial"/>
              </a:rPr>
              <a:t>Pflegerischer,</a:t>
            </a:r>
            <a:r>
              <a:rPr sz="1200" dirty="0">
                <a:latin typeface="Arial"/>
                <a:cs typeface="Arial"/>
              </a:rPr>
              <a:t> therapeutischer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oder </a:t>
            </a:r>
            <a:r>
              <a:rPr sz="1200" spc="-10" dirty="0">
                <a:latin typeface="Arial"/>
                <a:cs typeface="Arial"/>
              </a:rPr>
              <a:t>sozialer </a:t>
            </a:r>
            <a:r>
              <a:rPr sz="1200" dirty="0">
                <a:latin typeface="Arial"/>
                <a:cs typeface="Arial"/>
              </a:rPr>
              <a:t>Hintergrund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z.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Pflegekräfte,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Physiotherapeuten </a:t>
            </a:r>
            <a:r>
              <a:rPr sz="1200" dirty="0">
                <a:latin typeface="Arial"/>
                <a:cs typeface="Arial"/>
              </a:rPr>
              <a:t>oder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Ergotherapeuten</a:t>
            </a:r>
            <a:endParaRPr sz="1200">
              <a:latin typeface="Arial"/>
              <a:cs typeface="Arial"/>
            </a:endParaRPr>
          </a:p>
          <a:p>
            <a:pPr marL="184785" marR="46990" indent="-172720">
              <a:lnSpc>
                <a:spcPts val="1300"/>
              </a:lnSpc>
              <a:spcBef>
                <a:spcPts val="490"/>
              </a:spcBef>
              <a:buClr>
                <a:srgbClr val="E42F13"/>
              </a:buClr>
              <a:buChar char="•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Idealerweise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Vorerfahrungen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der</a:t>
            </a:r>
            <a:r>
              <a:rPr sz="1200" spc="-10" dirty="0">
                <a:latin typeface="Arial"/>
                <a:cs typeface="Arial"/>
              </a:rPr>
              <a:t> Versorgung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von </a:t>
            </a:r>
            <a:r>
              <a:rPr sz="1200" spc="-10" dirty="0">
                <a:latin typeface="Arial"/>
                <a:cs typeface="Arial"/>
              </a:rPr>
              <a:t>Schlaganfall-Patienten</a:t>
            </a:r>
            <a:endParaRPr sz="1200">
              <a:latin typeface="Arial"/>
              <a:cs typeface="Arial"/>
            </a:endParaRPr>
          </a:p>
          <a:p>
            <a:pPr marL="184785" marR="133985" indent="-172720">
              <a:lnSpc>
                <a:spcPts val="1300"/>
              </a:lnSpc>
              <a:spcBef>
                <a:spcPts val="495"/>
              </a:spcBef>
              <a:buClr>
                <a:srgbClr val="E42F13"/>
              </a:buClr>
              <a:buChar char="•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Weiterbildung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 Bereich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Case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Management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nach </a:t>
            </a:r>
            <a:r>
              <a:rPr sz="1200" dirty="0">
                <a:latin typeface="Arial"/>
                <a:cs typeface="Arial"/>
              </a:rPr>
              <a:t>den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Standards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Deutschen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Gesellschaft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Care </a:t>
            </a:r>
            <a:r>
              <a:rPr sz="1200" dirty="0">
                <a:latin typeface="Arial"/>
                <a:cs typeface="Arial"/>
              </a:rPr>
              <a:t>und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Management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(DGCC)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20"/>
              </a:spcBef>
              <a:buClr>
                <a:srgbClr val="E42F13"/>
              </a:buClr>
              <a:buChar char="•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Schulung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zum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Schlaganfall-Lotsen-</a:t>
            </a:r>
            <a:r>
              <a:rPr sz="1200" spc="-20" dirty="0">
                <a:latin typeface="Arial"/>
                <a:cs typeface="Arial"/>
              </a:rPr>
              <a:t>Pfad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60"/>
              </a:spcBef>
              <a:buClr>
                <a:srgbClr val="E42F13"/>
              </a:buClr>
              <a:buChar char="•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Weiterführende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Schulungen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Bereich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Schlaganfall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716" y="3263900"/>
            <a:ext cx="4089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898989"/>
                </a:solidFill>
                <a:latin typeface="Arial"/>
                <a:cs typeface="Arial"/>
              </a:rPr>
              <a:t>09.03.2023</a:t>
            </a:r>
            <a:endParaRPr sz="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7744" y="1146048"/>
            <a:ext cx="1956816" cy="160629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905"/>
              </a:lnSpc>
              <a:spcBef>
                <a:spcPts val="95"/>
              </a:spcBef>
            </a:pPr>
            <a:r>
              <a:rPr dirty="0">
                <a:solidFill>
                  <a:srgbClr val="E42F11"/>
                </a:solidFill>
              </a:rPr>
              <a:t>Die</a:t>
            </a:r>
            <a:r>
              <a:rPr spc="10" dirty="0">
                <a:solidFill>
                  <a:srgbClr val="E42F11"/>
                </a:solidFill>
              </a:rPr>
              <a:t> </a:t>
            </a:r>
            <a:r>
              <a:rPr spc="-10" dirty="0">
                <a:solidFill>
                  <a:srgbClr val="E42F11"/>
                </a:solidFill>
              </a:rPr>
              <a:t>Qualifikation</a:t>
            </a:r>
            <a:r>
              <a:rPr spc="40" dirty="0">
                <a:solidFill>
                  <a:srgbClr val="E42F11"/>
                </a:solidFill>
              </a:rPr>
              <a:t> </a:t>
            </a:r>
            <a:r>
              <a:rPr dirty="0">
                <a:solidFill>
                  <a:srgbClr val="E42F11"/>
                </a:solidFill>
              </a:rPr>
              <a:t>der</a:t>
            </a:r>
            <a:r>
              <a:rPr spc="20" dirty="0">
                <a:solidFill>
                  <a:srgbClr val="E42F11"/>
                </a:solidFill>
              </a:rPr>
              <a:t> </a:t>
            </a:r>
            <a:r>
              <a:rPr spc="-20" dirty="0">
                <a:solidFill>
                  <a:srgbClr val="E42F11"/>
                </a:solidFill>
              </a:rPr>
              <a:t>Schlaganfall-</a:t>
            </a:r>
            <a:r>
              <a:rPr spc="-10" dirty="0">
                <a:solidFill>
                  <a:srgbClr val="E42F11"/>
                </a:solidFill>
              </a:rPr>
              <a:t>Lotsen</a:t>
            </a:r>
          </a:p>
          <a:p>
            <a:pPr marL="21590">
              <a:lnSpc>
                <a:spcPts val="1365"/>
              </a:lnSpc>
            </a:pPr>
            <a:r>
              <a:rPr sz="1150" dirty="0">
                <a:solidFill>
                  <a:srgbClr val="000000"/>
                </a:solidFill>
              </a:rPr>
              <a:t>Wer kann als</a:t>
            </a:r>
            <a:r>
              <a:rPr sz="1150" spc="-5" dirty="0">
                <a:solidFill>
                  <a:srgbClr val="000000"/>
                </a:solidFill>
              </a:rPr>
              <a:t> </a:t>
            </a:r>
            <a:r>
              <a:rPr sz="1150" spc="-10" dirty="0">
                <a:solidFill>
                  <a:srgbClr val="000000"/>
                </a:solidFill>
              </a:rPr>
              <a:t>Schlaganfall-</a:t>
            </a:r>
            <a:r>
              <a:rPr sz="1150" dirty="0">
                <a:solidFill>
                  <a:srgbClr val="000000"/>
                </a:solidFill>
              </a:rPr>
              <a:t>Lotse</a:t>
            </a:r>
            <a:r>
              <a:rPr sz="1150" spc="-40" dirty="0">
                <a:solidFill>
                  <a:srgbClr val="000000"/>
                </a:solidFill>
              </a:rPr>
              <a:t> </a:t>
            </a:r>
            <a:r>
              <a:rPr sz="1150" spc="-10" dirty="0">
                <a:solidFill>
                  <a:srgbClr val="000000"/>
                </a:solidFill>
              </a:rPr>
              <a:t>arbeiten?</a:t>
            </a:r>
            <a:endParaRPr sz="1150"/>
          </a:p>
        </p:txBody>
      </p:sp>
      <p:grpSp>
        <p:nvGrpSpPr>
          <p:cNvPr id="7" name="object 7"/>
          <p:cNvGrpSpPr/>
          <p:nvPr/>
        </p:nvGrpSpPr>
        <p:grpSpPr>
          <a:xfrm>
            <a:off x="9144" y="0"/>
            <a:ext cx="6094730" cy="3427729"/>
            <a:chOff x="9144" y="0"/>
            <a:chExt cx="6094730" cy="3427729"/>
          </a:xfrm>
        </p:grpSpPr>
        <p:sp>
          <p:nvSpPr>
            <p:cNvPr id="8" name="object 8"/>
            <p:cNvSpPr/>
            <p:nvPr/>
          </p:nvSpPr>
          <p:spPr>
            <a:xfrm>
              <a:off x="858012" y="3279647"/>
              <a:ext cx="1298575" cy="90170"/>
            </a:xfrm>
            <a:custGeom>
              <a:avLst/>
              <a:gdLst/>
              <a:ahLst/>
              <a:cxnLst/>
              <a:rect l="l" t="t" r="r" b="b"/>
              <a:pathLst>
                <a:path w="1298575" h="90170">
                  <a:moveTo>
                    <a:pt x="0" y="0"/>
                  </a:moveTo>
                  <a:lnTo>
                    <a:pt x="1298447" y="0"/>
                  </a:lnTo>
                  <a:lnTo>
                    <a:pt x="1298447" y="89916"/>
                  </a:lnTo>
                  <a:lnTo>
                    <a:pt x="0" y="8991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F4F4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" y="6095"/>
              <a:ext cx="6082665" cy="3415665"/>
            </a:xfrm>
            <a:custGeom>
              <a:avLst/>
              <a:gdLst/>
              <a:ahLst/>
              <a:cxnLst/>
              <a:rect l="l" t="t" r="r" b="b"/>
              <a:pathLst>
                <a:path w="6082665" h="3415665">
                  <a:moveTo>
                    <a:pt x="6082283" y="0"/>
                  </a:moveTo>
                  <a:lnTo>
                    <a:pt x="0" y="0"/>
                  </a:lnTo>
                  <a:lnTo>
                    <a:pt x="0" y="3415283"/>
                  </a:lnTo>
                  <a:lnTo>
                    <a:pt x="6082283" y="3415283"/>
                  </a:lnTo>
                  <a:lnTo>
                    <a:pt x="6082283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-3555" y="3455923"/>
            <a:ext cx="9271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solidFill>
                  <a:srgbClr val="262626"/>
                </a:solidFill>
                <a:latin typeface="Calibri"/>
                <a:cs typeface="Calibri"/>
              </a:rPr>
              <a:t>6</a:t>
            </a:r>
            <a:endParaRPr sz="1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1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dirty="0"/>
              <a:t>Die</a:t>
            </a:r>
            <a:r>
              <a:rPr spc="-65" dirty="0"/>
              <a:t> </a:t>
            </a:r>
            <a:r>
              <a:rPr dirty="0"/>
              <a:t>Lotsen</a:t>
            </a:r>
            <a:r>
              <a:rPr spc="-55" dirty="0"/>
              <a:t> </a:t>
            </a:r>
            <a:r>
              <a:rPr dirty="0"/>
              <a:t>haben</a:t>
            </a:r>
            <a:r>
              <a:rPr spc="-45" dirty="0"/>
              <a:t> </a:t>
            </a:r>
            <a:r>
              <a:rPr dirty="0"/>
              <a:t>den</a:t>
            </a:r>
            <a:r>
              <a:rPr spc="-55" dirty="0"/>
              <a:t> </a:t>
            </a:r>
            <a:r>
              <a:rPr dirty="0"/>
              <a:t>Praxistest</a:t>
            </a:r>
            <a:r>
              <a:rPr spc="-45" dirty="0"/>
              <a:t> </a:t>
            </a:r>
            <a:r>
              <a:rPr spc="-10" dirty="0"/>
              <a:t>bestanden</a:t>
            </a:r>
          </a:p>
          <a:p>
            <a:pPr marL="12700">
              <a:lnSpc>
                <a:spcPts val="1370"/>
              </a:lnSpc>
            </a:pPr>
            <a:r>
              <a:rPr sz="1150" dirty="0">
                <a:solidFill>
                  <a:srgbClr val="000000"/>
                </a:solidFill>
              </a:rPr>
              <a:t>Das</a:t>
            </a:r>
            <a:r>
              <a:rPr sz="1150" spc="-30" dirty="0">
                <a:solidFill>
                  <a:srgbClr val="000000"/>
                </a:solidFill>
              </a:rPr>
              <a:t> </a:t>
            </a:r>
            <a:r>
              <a:rPr sz="1150" dirty="0">
                <a:solidFill>
                  <a:srgbClr val="000000"/>
                </a:solidFill>
              </a:rPr>
              <a:t>Projekt</a:t>
            </a:r>
            <a:r>
              <a:rPr sz="1150" spc="-30" dirty="0">
                <a:solidFill>
                  <a:srgbClr val="000000"/>
                </a:solidFill>
              </a:rPr>
              <a:t> </a:t>
            </a:r>
            <a:r>
              <a:rPr sz="1150" dirty="0">
                <a:solidFill>
                  <a:srgbClr val="000000"/>
                </a:solidFill>
              </a:rPr>
              <a:t>STROKE</a:t>
            </a:r>
            <a:r>
              <a:rPr sz="1150" spc="-10" dirty="0">
                <a:solidFill>
                  <a:srgbClr val="000000"/>
                </a:solidFill>
              </a:rPr>
              <a:t> </a:t>
            </a:r>
            <a:r>
              <a:rPr sz="1150" spc="-25" dirty="0">
                <a:solidFill>
                  <a:srgbClr val="000000"/>
                </a:solidFill>
              </a:rPr>
              <a:t>OWL</a:t>
            </a:r>
            <a:endParaRPr sz="1150"/>
          </a:p>
        </p:txBody>
      </p:sp>
      <p:sp>
        <p:nvSpPr>
          <p:cNvPr id="3" name="object 3"/>
          <p:cNvSpPr txBox="1"/>
          <p:nvPr/>
        </p:nvSpPr>
        <p:spPr>
          <a:xfrm>
            <a:off x="3586349" y="991892"/>
            <a:ext cx="154305" cy="542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ts val="1100"/>
              </a:lnSpc>
            </a:pPr>
            <a:r>
              <a:rPr sz="1000" spc="-25" dirty="0">
                <a:latin typeface="Arial"/>
                <a:cs typeface="Arial"/>
              </a:rPr>
              <a:t>tet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r>
              <a:rPr sz="1000" spc="-5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392" y="830034"/>
            <a:ext cx="3333750" cy="211010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785" marR="5080" indent="-172720">
              <a:lnSpc>
                <a:spcPts val="1080"/>
              </a:lnSpc>
              <a:spcBef>
                <a:spcPts val="229"/>
              </a:spcBef>
              <a:buClr>
                <a:srgbClr val="E42F13"/>
              </a:buClr>
              <a:buChar char="•"/>
              <a:tabLst>
                <a:tab pos="184785" algn="l"/>
                <a:tab pos="185420" algn="l"/>
              </a:tabLst>
            </a:pPr>
            <a:r>
              <a:rPr sz="1000" spc="-10" dirty="0">
                <a:latin typeface="Arial"/>
                <a:cs typeface="Arial"/>
              </a:rPr>
              <a:t>Schlaganfall-</a:t>
            </a:r>
            <a:r>
              <a:rPr sz="1000" dirty="0">
                <a:latin typeface="Arial"/>
                <a:cs typeface="Arial"/>
              </a:rPr>
              <a:t>Lotsen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ganz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Ostwestfalen-</a:t>
            </a:r>
            <a:r>
              <a:rPr sz="1000" spc="-20" dirty="0">
                <a:latin typeface="Arial"/>
                <a:cs typeface="Arial"/>
              </a:rPr>
              <a:t>Lippe </a:t>
            </a:r>
            <a:r>
              <a:rPr sz="1000" dirty="0">
                <a:latin typeface="Arial"/>
                <a:cs typeface="Arial"/>
              </a:rPr>
              <a:t>etabliert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von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Ärzten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Patienten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befürwor</a:t>
            </a:r>
            <a:endParaRPr sz="10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70"/>
              </a:spcBef>
              <a:buClr>
                <a:srgbClr val="E42F13"/>
              </a:buClr>
              <a:buChar char="•"/>
              <a:tabLst>
                <a:tab pos="184785" algn="l"/>
                <a:tab pos="185420" algn="l"/>
              </a:tabLst>
            </a:pPr>
            <a:r>
              <a:rPr sz="1000" dirty="0">
                <a:latin typeface="Arial"/>
                <a:cs typeface="Arial"/>
              </a:rPr>
              <a:t>Über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1.500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Patienten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betreut</a:t>
            </a:r>
            <a:endParaRPr sz="1000">
              <a:latin typeface="Arial"/>
              <a:cs typeface="Arial"/>
            </a:endParaRPr>
          </a:p>
          <a:p>
            <a:pPr marL="184785" marR="17780" indent="-172720">
              <a:lnSpc>
                <a:spcPts val="1080"/>
              </a:lnSpc>
              <a:spcBef>
                <a:spcPts val="505"/>
              </a:spcBef>
              <a:buClr>
                <a:srgbClr val="E42F13"/>
              </a:buClr>
              <a:buChar char="•"/>
              <a:tabLst>
                <a:tab pos="184785" algn="l"/>
                <a:tab pos="185420" algn="l"/>
              </a:tabLst>
            </a:pPr>
            <a:r>
              <a:rPr sz="1000" dirty="0">
                <a:latin typeface="Arial"/>
                <a:cs typeface="Arial"/>
              </a:rPr>
              <a:t>Erste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medizinisch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gesundheitsökonomisch relevant </a:t>
            </a:r>
            <a:r>
              <a:rPr sz="1000" dirty="0">
                <a:latin typeface="Arial"/>
                <a:cs typeface="Arial"/>
              </a:rPr>
              <a:t>Ergebnisse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sind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veröffentlicht:</a:t>
            </a:r>
            <a:endParaRPr sz="1000">
              <a:latin typeface="Arial"/>
              <a:cs typeface="Arial"/>
            </a:endParaRPr>
          </a:p>
          <a:p>
            <a:pPr marL="364490" lvl="1" indent="-172720">
              <a:lnSpc>
                <a:spcPct val="100000"/>
              </a:lnSpc>
              <a:spcBef>
                <a:spcPts val="120"/>
              </a:spcBef>
              <a:buClr>
                <a:srgbClr val="E42F13"/>
              </a:buClr>
              <a:buChar char="•"/>
              <a:tabLst>
                <a:tab pos="364490" algn="l"/>
                <a:tab pos="365125" algn="l"/>
              </a:tabLst>
            </a:pPr>
            <a:r>
              <a:rPr sz="1000" dirty="0">
                <a:latin typeface="Arial"/>
                <a:cs typeface="Arial"/>
              </a:rPr>
              <a:t>Bisher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keine</a:t>
            </a:r>
            <a:r>
              <a:rPr sz="1000" spc="-10" dirty="0">
                <a:latin typeface="Arial"/>
                <a:cs typeface="Arial"/>
              </a:rPr>
              <a:t> signifikanten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Effekte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Rezidiven</a:t>
            </a:r>
            <a:endParaRPr sz="1000">
              <a:latin typeface="Arial"/>
              <a:cs typeface="Arial"/>
            </a:endParaRPr>
          </a:p>
          <a:p>
            <a:pPr marL="364490" marR="30480" lvl="1" indent="-172720">
              <a:lnSpc>
                <a:spcPts val="1080"/>
              </a:lnSpc>
              <a:spcBef>
                <a:spcPts val="265"/>
              </a:spcBef>
              <a:buClr>
                <a:srgbClr val="E42F13"/>
              </a:buClr>
              <a:buChar char="•"/>
              <a:tabLst>
                <a:tab pos="364490" algn="l"/>
                <a:tab pos="365125" algn="l"/>
              </a:tabLst>
            </a:pPr>
            <a:r>
              <a:rPr sz="1000" dirty="0">
                <a:latin typeface="Arial"/>
                <a:cs typeface="Arial"/>
              </a:rPr>
              <a:t>Positive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Effekte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Medikamentenadhärenz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die </a:t>
            </a:r>
            <a:r>
              <a:rPr sz="1000" dirty="0">
                <a:latin typeface="Arial"/>
                <a:cs typeface="Arial"/>
              </a:rPr>
              <a:t>Bewegung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Patienten</a:t>
            </a:r>
            <a:endParaRPr sz="1000">
              <a:latin typeface="Arial"/>
              <a:cs typeface="Arial"/>
            </a:endParaRPr>
          </a:p>
          <a:p>
            <a:pPr marL="364490" marR="173355" lvl="1" indent="-172720">
              <a:lnSpc>
                <a:spcPts val="1080"/>
              </a:lnSpc>
              <a:spcBef>
                <a:spcPts val="254"/>
              </a:spcBef>
              <a:buClr>
                <a:srgbClr val="E42F13"/>
              </a:buClr>
              <a:buChar char="•"/>
              <a:tabLst>
                <a:tab pos="364490" algn="l"/>
                <a:tab pos="365125" algn="l"/>
              </a:tabLst>
            </a:pPr>
            <a:r>
              <a:rPr sz="1000" spc="-10" dirty="0">
                <a:latin typeface="Arial"/>
                <a:cs typeface="Arial"/>
              </a:rPr>
              <a:t>Gesundheitsbezogene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Lebensqualität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lag bei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den </a:t>
            </a:r>
            <a:r>
              <a:rPr sz="1000" dirty="0">
                <a:latin typeface="Arial"/>
                <a:cs typeface="Arial"/>
              </a:rPr>
              <a:t>Patienten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nach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einem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Jahr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bereits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wieder</a:t>
            </a:r>
            <a:r>
              <a:rPr sz="1000" spc="-25" dirty="0">
                <a:latin typeface="Arial"/>
                <a:cs typeface="Arial"/>
              </a:rPr>
              <a:t> auf</a:t>
            </a:r>
            <a:endParaRPr sz="1000">
              <a:latin typeface="Arial"/>
              <a:cs typeface="Arial"/>
            </a:endParaRPr>
          </a:p>
          <a:p>
            <a:pPr marL="364490">
              <a:lnSpc>
                <a:spcPts val="1065"/>
              </a:lnSpc>
            </a:pPr>
            <a:r>
              <a:rPr sz="1000" spc="-10" dirty="0">
                <a:latin typeface="Arial"/>
                <a:cs typeface="Arial"/>
              </a:rPr>
              <a:t>„normalem“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Niveau</a:t>
            </a:r>
            <a:endParaRPr sz="1000">
              <a:latin typeface="Arial"/>
              <a:cs typeface="Arial"/>
            </a:endParaRPr>
          </a:p>
          <a:p>
            <a:pPr marL="184785" marR="474980" indent="-172720">
              <a:lnSpc>
                <a:spcPts val="1080"/>
              </a:lnSpc>
              <a:spcBef>
                <a:spcPts val="520"/>
              </a:spcBef>
              <a:buClr>
                <a:srgbClr val="E42F13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dirty="0">
                <a:latin typeface="Arial"/>
                <a:cs typeface="Arial"/>
              </a:rPr>
              <a:t>Sehr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hohe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Akzeptanz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Betroffenen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und </a:t>
            </a:r>
            <a:r>
              <a:rPr sz="1000" dirty="0">
                <a:latin typeface="Arial"/>
                <a:cs typeface="Arial"/>
              </a:rPr>
              <a:t>Angehörigen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Lotsen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6452" y="670560"/>
            <a:ext cx="2382011" cy="24841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05019" y="3117596"/>
            <a:ext cx="1296035" cy="257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latin typeface="Arial"/>
                <a:cs typeface="Arial"/>
              </a:rPr>
              <a:t>Betreute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Personen</a:t>
            </a:r>
            <a:r>
              <a:rPr sz="500" spc="2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im</a:t>
            </a:r>
            <a:r>
              <a:rPr sz="500" spc="2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Projekt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STROKE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OWL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0">
              <a:latin typeface="Arial"/>
              <a:cs typeface="Arial"/>
            </a:endParaRPr>
          </a:p>
          <a:p>
            <a:pPr marR="25400" algn="r">
              <a:lnSpc>
                <a:spcPct val="100000"/>
              </a:lnSpc>
              <a:spcBef>
                <a:spcPts val="5"/>
              </a:spcBef>
            </a:pPr>
            <a:r>
              <a:rPr sz="600" dirty="0">
                <a:solidFill>
                  <a:srgbClr val="898989"/>
                </a:solidFill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" y="6096"/>
            <a:ext cx="6082665" cy="3415665"/>
          </a:xfrm>
          <a:custGeom>
            <a:avLst/>
            <a:gdLst/>
            <a:ahLst/>
            <a:cxnLst/>
            <a:rect l="l" t="t" r="r" b="b"/>
            <a:pathLst>
              <a:path w="6082665" h="3415665">
                <a:moveTo>
                  <a:pt x="6082283" y="0"/>
                </a:moveTo>
                <a:lnTo>
                  <a:pt x="0" y="0"/>
                </a:lnTo>
                <a:lnTo>
                  <a:pt x="0" y="3415284"/>
                </a:lnTo>
                <a:lnTo>
                  <a:pt x="6082283" y="3415284"/>
                </a:lnTo>
                <a:lnTo>
                  <a:pt x="608228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699" y="3455924"/>
            <a:ext cx="9271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solidFill>
                  <a:srgbClr val="262626"/>
                </a:solidFill>
                <a:latin typeface="Calibri"/>
                <a:cs typeface="Calibri"/>
              </a:rPr>
              <a:t>7</a:t>
            </a:r>
            <a:endParaRPr sz="1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5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937</Words>
  <Application>Microsoft Office PowerPoint</Application>
  <PresentationFormat>Benutzerdefiniert</PresentationFormat>
  <Paragraphs>165</Paragraphs>
  <Slides>19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Office Theme</vt:lpstr>
      <vt:lpstr>Dokument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Arbeitsfelder der Schlaganfall-Lotsen Professionelles Netzwerk für die Patienten</vt:lpstr>
      <vt:lpstr>Die Arbeit des Schlaganfall-Lotsen Case-Management als sektorenübergreifender Ansatz</vt:lpstr>
      <vt:lpstr>Die Qualifikation der Schlaganfall-Lotsen Wer kann als Schlaganfall-Lotse arbeiten?</vt:lpstr>
      <vt:lpstr>Die Lotsen haben den Praxistest bestanden Das Projekt STROKE OWL</vt:lpstr>
      <vt:lpstr>Projekt LEX LOTSEN OWL Blaupause für ein Lotsengesetz</vt:lpstr>
      <vt:lpstr>Unser Ziel</vt:lpstr>
      <vt:lpstr>Meine persönliches Ziel:  „Dem Schlaganfall ein Gesicht geben!“</vt:lpstr>
      <vt:lpstr>PowerPoint-Präsentation</vt:lpstr>
      <vt:lpstr>PowerPoint-Präsentation</vt:lpstr>
      <vt:lpstr>Projekte  „Stiftung Deutsche Schlaganfall-Hilfe“ OWL –Schlaganfall-Lotsen / Schlaganfall-Helfer</vt:lpstr>
      <vt:lpstr> Zur Geschichte der  SHG</vt:lpstr>
      <vt:lpstr>PowerPoint-Präsentation</vt:lpstr>
      <vt:lpstr>Unser Ziel</vt:lpstr>
      <vt:lpstr>Der Kreis Herford – in der „Schlaganfall- Versorgung“ auf dem Prüfstand !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- 23-03-08 Digitale Reihe Hirnstiftung.pptx</dc:title>
  <dc:creator>ALB09</dc:creator>
  <cp:lastModifiedBy>Hans-Hasso Kleina</cp:lastModifiedBy>
  <cp:revision>73</cp:revision>
  <dcterms:created xsi:type="dcterms:W3CDTF">2023-03-16T16:57:46Z</dcterms:created>
  <dcterms:modified xsi:type="dcterms:W3CDTF">2024-02-13T16:03:43Z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2023-03-09T00:00:00Z</vt:filetime>
  </property>
  <property fmtid="{D5CDD505-2E9C-101B-9397-08002B2CF9AE}" pid="3" name="LastSaved">
    <vt:filetime>2023-03-16T00:00:00Z</vt:filetime>
  </property>
  <property fmtid="{D5CDD505-2E9C-101B-9397-08002B2CF9AE}" pid="4" name="Producer">
    <vt:lpwstr>Microsoft: Print To PDF</vt:lpwstr>
  </property>
</Properties>
</file>